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6"/>
  </p:notesMasterIdLst>
  <p:sldIdLst>
    <p:sldId id="256" r:id="rId2"/>
    <p:sldId id="257" r:id="rId3"/>
    <p:sldId id="258" r:id="rId4"/>
    <p:sldId id="259" r:id="rId5"/>
    <p:sldId id="260" r:id="rId6"/>
    <p:sldId id="305" r:id="rId7"/>
    <p:sldId id="308" r:id="rId8"/>
    <p:sldId id="261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62" r:id="rId18"/>
    <p:sldId id="317" r:id="rId19"/>
    <p:sldId id="318" r:id="rId20"/>
    <p:sldId id="319" r:id="rId21"/>
    <p:sldId id="320" r:id="rId22"/>
    <p:sldId id="321" r:id="rId23"/>
    <p:sldId id="322" r:id="rId24"/>
    <p:sldId id="325" r:id="rId25"/>
    <p:sldId id="380" r:id="rId26"/>
    <p:sldId id="381" r:id="rId27"/>
    <p:sldId id="382" r:id="rId28"/>
    <p:sldId id="383" r:id="rId29"/>
    <p:sldId id="263" r:id="rId30"/>
    <p:sldId id="264" r:id="rId31"/>
    <p:sldId id="265" r:id="rId32"/>
    <p:sldId id="266" r:id="rId33"/>
    <p:sldId id="267" r:id="rId34"/>
    <p:sldId id="268" r:id="rId35"/>
    <p:sldId id="326" r:id="rId36"/>
    <p:sldId id="327" r:id="rId37"/>
    <p:sldId id="353" r:id="rId38"/>
    <p:sldId id="354" r:id="rId39"/>
    <p:sldId id="328" r:id="rId40"/>
    <p:sldId id="329" r:id="rId41"/>
    <p:sldId id="330" r:id="rId42"/>
    <p:sldId id="331" r:id="rId43"/>
    <p:sldId id="332" r:id="rId44"/>
    <p:sldId id="333" r:id="rId45"/>
    <p:sldId id="359" r:id="rId46"/>
    <p:sldId id="334" r:id="rId47"/>
    <p:sldId id="269" r:id="rId48"/>
    <p:sldId id="352" r:id="rId49"/>
    <p:sldId id="341" r:id="rId50"/>
    <p:sldId id="342" r:id="rId51"/>
    <p:sldId id="355" r:id="rId52"/>
    <p:sldId id="343" r:id="rId53"/>
    <p:sldId id="344" r:id="rId54"/>
    <p:sldId id="345" r:id="rId55"/>
    <p:sldId id="346" r:id="rId56"/>
    <p:sldId id="356" r:id="rId57"/>
    <p:sldId id="357" r:id="rId58"/>
    <p:sldId id="358" r:id="rId59"/>
    <p:sldId id="360" r:id="rId60"/>
    <p:sldId id="348" r:id="rId61"/>
    <p:sldId id="361" r:id="rId62"/>
    <p:sldId id="349" r:id="rId63"/>
    <p:sldId id="350" r:id="rId64"/>
    <p:sldId id="375" r:id="rId65"/>
    <p:sldId id="376" r:id="rId66"/>
    <p:sldId id="377" r:id="rId67"/>
    <p:sldId id="270" r:id="rId68"/>
    <p:sldId id="271" r:id="rId69"/>
    <p:sldId id="272" r:id="rId70"/>
    <p:sldId id="273" r:id="rId71"/>
    <p:sldId id="274" r:id="rId72"/>
    <p:sldId id="275" r:id="rId73"/>
    <p:sldId id="364" r:id="rId74"/>
    <p:sldId id="365" r:id="rId75"/>
    <p:sldId id="277" r:id="rId76"/>
    <p:sldId id="384" r:id="rId77"/>
    <p:sldId id="278" r:id="rId78"/>
    <p:sldId id="366" r:id="rId79"/>
    <p:sldId id="367" r:id="rId80"/>
    <p:sldId id="372" r:id="rId81"/>
    <p:sldId id="368" r:id="rId82"/>
    <p:sldId id="369" r:id="rId83"/>
    <p:sldId id="373" r:id="rId84"/>
    <p:sldId id="374" r:id="rId85"/>
    <p:sldId id="279" r:id="rId86"/>
    <p:sldId id="280" r:id="rId87"/>
    <p:sldId id="281" r:id="rId88"/>
    <p:sldId id="282" r:id="rId89"/>
    <p:sldId id="283" r:id="rId90"/>
    <p:sldId id="284" r:id="rId91"/>
    <p:sldId id="482" r:id="rId92"/>
    <p:sldId id="483" r:id="rId93"/>
    <p:sldId id="479" r:id="rId94"/>
    <p:sldId id="285" r:id="rId95"/>
    <p:sldId id="480" r:id="rId96"/>
    <p:sldId id="455" r:id="rId97"/>
    <p:sldId id="286" r:id="rId98"/>
    <p:sldId id="287" r:id="rId99"/>
    <p:sldId id="385" r:id="rId100"/>
    <p:sldId id="386" r:id="rId101"/>
    <p:sldId id="387" r:id="rId102"/>
    <p:sldId id="388" r:id="rId103"/>
    <p:sldId id="392" r:id="rId104"/>
    <p:sldId id="393" r:id="rId105"/>
    <p:sldId id="394" r:id="rId106"/>
    <p:sldId id="288" r:id="rId107"/>
    <p:sldId id="289" r:id="rId108"/>
    <p:sldId id="290" r:id="rId109"/>
    <p:sldId id="291" r:id="rId110"/>
    <p:sldId id="292" r:id="rId111"/>
    <p:sldId id="293" r:id="rId112"/>
    <p:sldId id="396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17" r:id="rId121"/>
    <p:sldId id="412" r:id="rId122"/>
    <p:sldId id="413" r:id="rId123"/>
    <p:sldId id="414" r:id="rId124"/>
    <p:sldId id="404" r:id="rId125"/>
    <p:sldId id="405" r:id="rId126"/>
    <p:sldId id="415" r:id="rId127"/>
    <p:sldId id="416" r:id="rId128"/>
    <p:sldId id="406" r:id="rId129"/>
    <p:sldId id="407" r:id="rId130"/>
    <p:sldId id="408" r:id="rId131"/>
    <p:sldId id="409" r:id="rId132"/>
    <p:sldId id="418" r:id="rId133"/>
    <p:sldId id="420" r:id="rId134"/>
    <p:sldId id="421" r:id="rId135"/>
    <p:sldId id="410" r:id="rId136"/>
    <p:sldId id="422" r:id="rId137"/>
    <p:sldId id="423" r:id="rId138"/>
    <p:sldId id="424" r:id="rId139"/>
    <p:sldId id="425" r:id="rId140"/>
    <p:sldId id="429" r:id="rId141"/>
    <p:sldId id="430" r:id="rId142"/>
    <p:sldId id="431" r:id="rId143"/>
    <p:sldId id="426" r:id="rId144"/>
    <p:sldId id="427" r:id="rId145"/>
    <p:sldId id="428" r:id="rId146"/>
    <p:sldId id="295" r:id="rId147"/>
    <p:sldId id="296" r:id="rId148"/>
    <p:sldId id="297" r:id="rId149"/>
    <p:sldId id="298" r:id="rId150"/>
    <p:sldId id="299" r:id="rId151"/>
    <p:sldId id="454" r:id="rId152"/>
    <p:sldId id="300" r:id="rId153"/>
    <p:sldId id="301" r:id="rId154"/>
    <p:sldId id="302" r:id="rId155"/>
    <p:sldId id="432" r:id="rId156"/>
    <p:sldId id="433" r:id="rId157"/>
    <p:sldId id="434" r:id="rId158"/>
    <p:sldId id="435" r:id="rId159"/>
    <p:sldId id="436" r:id="rId160"/>
    <p:sldId id="437" r:id="rId161"/>
    <p:sldId id="438" r:id="rId162"/>
    <p:sldId id="443" r:id="rId163"/>
    <p:sldId id="444" r:id="rId164"/>
    <p:sldId id="445" r:id="rId165"/>
    <p:sldId id="446" r:id="rId166"/>
    <p:sldId id="447" r:id="rId167"/>
    <p:sldId id="448" r:id="rId168"/>
    <p:sldId id="449" r:id="rId169"/>
    <p:sldId id="450" r:id="rId170"/>
    <p:sldId id="451" r:id="rId171"/>
    <p:sldId id="452" r:id="rId172"/>
    <p:sldId id="439" r:id="rId173"/>
    <p:sldId id="440" r:id="rId174"/>
    <p:sldId id="441" r:id="rId175"/>
    <p:sldId id="453" r:id="rId176"/>
    <p:sldId id="462" r:id="rId177"/>
    <p:sldId id="463" r:id="rId178"/>
    <p:sldId id="464" r:id="rId179"/>
    <p:sldId id="465" r:id="rId180"/>
    <p:sldId id="466" r:id="rId181"/>
    <p:sldId id="467" r:id="rId182"/>
    <p:sldId id="468" r:id="rId183"/>
    <p:sldId id="476" r:id="rId184"/>
    <p:sldId id="470" r:id="rId185"/>
    <p:sldId id="471" r:id="rId186"/>
    <p:sldId id="472" r:id="rId187"/>
    <p:sldId id="477" r:id="rId188"/>
    <p:sldId id="473" r:id="rId189"/>
    <p:sldId id="474" r:id="rId190"/>
    <p:sldId id="475" r:id="rId191"/>
    <p:sldId id="469" r:id="rId192"/>
    <p:sldId id="478" r:id="rId193"/>
    <p:sldId id="303" r:id="rId194"/>
    <p:sldId id="304" r:id="rId195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1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212" autoAdjust="0"/>
  </p:normalViewPr>
  <p:slideViewPr>
    <p:cSldViewPr>
      <p:cViewPr varScale="1">
        <p:scale>
          <a:sx n="82" d="100"/>
          <a:sy n="82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A3F0-CD4E-45F8-A6B8-F5257252497A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D883-8854-4FD6-A1B7-74B32BD428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2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怎麼算出的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D883-8854-4FD6-A1B7-74B32BD428EF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12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怎麼算出的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D883-8854-4FD6-A1B7-74B32BD428EF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02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怎麼算出的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D883-8854-4FD6-A1B7-74B32BD428EF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90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怎麼算出的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D883-8854-4FD6-A1B7-74B32BD428EF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935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怎麼算出的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D883-8854-4FD6-A1B7-74B32BD428EF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00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怎麼算出的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D883-8854-4FD6-A1B7-74B32BD428EF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85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40" y="207518"/>
            <a:ext cx="1081531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9253" y="1866392"/>
            <a:ext cx="5333492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1">
                <a:solidFill>
                  <a:srgbClr val="E4181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79803" y="1422908"/>
            <a:ext cx="9232392" cy="3148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3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1</a:t>
            </a: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b="1" spc="-130" dirty="0" smtClean="0">
                <a:latin typeface="Trebuchet MS"/>
                <a:cs typeface="Trebuchet MS"/>
              </a:rPr>
              <a:t>簡單第一！</a:t>
            </a:r>
            <a:endParaRPr sz="2000" b="1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34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0" name="矩形 9"/>
          <p:cNvSpPr/>
          <p:nvPr/>
        </p:nvSpPr>
        <p:spPr>
          <a:xfrm>
            <a:off x="4876800" y="207518"/>
            <a:ext cx="7239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b="1" i="1" dirty="0" smtClean="0"/>
              <a:t>Rainy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</a:t>
            </a:r>
            <a:r>
              <a:rPr lang="zh-TW" altLang="en-US" dirty="0"/>
              <a:t>在</a:t>
            </a:r>
            <a:r>
              <a:rPr lang="en-US" altLang="zh-TW" dirty="0"/>
              <a:t>5</a:t>
            </a:r>
            <a:r>
              <a:rPr lang="zh-TW" altLang="en-US" dirty="0" smtClean="0"/>
              <a:t>個</a:t>
            </a:r>
            <a:r>
              <a:rPr lang="en-US" altLang="zh-TW" dirty="0" err="1" smtClean="0"/>
              <a:t>riany</a:t>
            </a:r>
            <a:r>
              <a:rPr lang="zh-TW" altLang="en-US" dirty="0" smtClean="0"/>
              <a:t>的</a:t>
            </a:r>
            <a:r>
              <a:rPr lang="zh-TW" altLang="en-US" dirty="0"/>
              <a:t>實例中的</a:t>
            </a:r>
            <a:r>
              <a:rPr lang="en-US" altLang="zh-TW" dirty="0"/>
              <a:t>yes</a:t>
            </a:r>
            <a:r>
              <a:rPr lang="zh-TW" altLang="en-US" dirty="0"/>
              <a:t>和</a:t>
            </a:r>
            <a:r>
              <a:rPr lang="en-US" altLang="zh-TW" dirty="0"/>
              <a:t>no</a:t>
            </a:r>
            <a:r>
              <a:rPr lang="zh-TW" altLang="en-US" dirty="0"/>
              <a:t>數量</a:t>
            </a:r>
            <a:r>
              <a:rPr lang="zh-TW" altLang="en-US" dirty="0" smtClean="0"/>
              <a:t>：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en-US" altLang="zh-TW" dirty="0" smtClean="0"/>
              <a:t>yes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no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 smtClean="0"/>
              <a:t>選定一個規則：</a:t>
            </a:r>
            <a:r>
              <a:rPr lang="zh-TW" altLang="en-US" dirty="0"/>
              <a:t> 「</a:t>
            </a:r>
            <a:r>
              <a:rPr lang="zh-TW" altLang="en-US" dirty="0" smtClean="0"/>
              <a:t>如果值是</a:t>
            </a:r>
            <a:r>
              <a:rPr lang="en-US" altLang="zh-TW" dirty="0" smtClean="0"/>
              <a:t>rainy</a:t>
            </a:r>
            <a:r>
              <a:rPr lang="zh-TW" altLang="en-US" dirty="0" smtClean="0"/>
              <a:t>就選</a:t>
            </a:r>
            <a:r>
              <a:rPr lang="en-US" altLang="zh-TW" dirty="0" smtClean="0"/>
              <a:t>yes</a:t>
            </a:r>
            <a:r>
              <a:rPr lang="zh-TW" altLang="en-US" dirty="0" smtClean="0"/>
              <a:t>」。錯誤率是</a:t>
            </a:r>
            <a:r>
              <a:rPr lang="en-US" altLang="zh-TW" dirty="0" smtClean="0"/>
              <a:t>2/5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2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1524000" y="31765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0000407" y="2798618"/>
            <a:ext cx="697612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524000" y="28194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92480" y="350395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24000" y="48768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524000" y="618885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924159" y="28194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924159" y="3163178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924159" y="3479478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856674" y="4874215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875147" y="6170776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1035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95943"/>
            <a:ext cx="6934200" cy="4857648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368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97" y="2286000"/>
            <a:ext cx="4495800" cy="3018208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64" y="1322504"/>
            <a:ext cx="5321403" cy="5367677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313336" y="3352799"/>
            <a:ext cx="1554064" cy="11191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5699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457200"/>
            <a:ext cx="5066771" cy="62193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sp>
        <p:nvSpPr>
          <p:cNvPr id="8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接著</a:t>
            </a:r>
            <a:r>
              <a:rPr lang="zh-TW" altLang="en-US" sz="2800" b="1" spc="-175" dirty="0">
                <a:latin typeface="Trebuchet MS"/>
                <a:cs typeface="Trebuchet MS"/>
              </a:rPr>
              <a:t>，左鍵單擊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執行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58000" y="6263680"/>
            <a:ext cx="639664" cy="289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189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sp>
        <p:nvSpPr>
          <p:cNvPr id="8" name="object 3"/>
          <p:cNvSpPr txBox="1"/>
          <p:nvPr/>
        </p:nvSpPr>
        <p:spPr>
          <a:xfrm>
            <a:off x="7543800" y="990600"/>
            <a:ext cx="4419600" cy="3511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i="1" spc="-175" dirty="0" smtClean="0">
                <a:latin typeface="Trebuchet MS"/>
                <a:cs typeface="Trebuchet MS"/>
              </a:rPr>
              <a:t>結果</a:t>
            </a:r>
            <a:endParaRPr lang="en-US" altLang="zh-TW" sz="2800" b="1" i="1" spc="-175" dirty="0" smtClean="0">
              <a:latin typeface="Trebuchet MS"/>
              <a:cs typeface="Trebuchet MS"/>
            </a:endParaRPr>
          </a:p>
          <a:p>
            <a:pPr marL="527050" indent="-514350">
              <a:spcBef>
                <a:spcPts val="1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以</a:t>
            </a:r>
            <a:r>
              <a:rPr lang="en-US" altLang="zh-TW" sz="2800" b="1" spc="-175" dirty="0">
                <a:latin typeface="Trebuchet MS"/>
                <a:cs typeface="Trebuchet MS"/>
              </a:rPr>
              <a:t>outlook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分支：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sunny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overcast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rainy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527050" indent="-514350">
              <a:spcBef>
                <a:spcPts val="1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如果</a:t>
            </a:r>
            <a:r>
              <a:rPr lang="zh-TW" altLang="en-US" sz="2800" b="1" spc="-175" dirty="0">
                <a:latin typeface="Trebuchet MS"/>
                <a:cs typeface="Trebuchet MS"/>
              </a:rPr>
              <a:t>是</a:t>
            </a:r>
            <a:r>
              <a:rPr lang="en-US" altLang="zh-TW" sz="2800" b="1" spc="-175" dirty="0">
                <a:latin typeface="Trebuchet MS"/>
                <a:cs typeface="Trebuchet MS"/>
              </a:rPr>
              <a:t>sunny</a:t>
            </a:r>
            <a:r>
              <a:rPr lang="zh-TW" altLang="en-US" sz="2800" b="1" spc="-175" dirty="0">
                <a:latin typeface="Trebuchet MS"/>
                <a:cs typeface="Trebuchet MS"/>
              </a:rPr>
              <a:t>，以</a:t>
            </a:r>
            <a:r>
              <a:rPr lang="en-US" altLang="zh-TW" sz="2800" b="1" spc="-175" dirty="0">
                <a:latin typeface="Trebuchet MS"/>
                <a:cs typeface="Trebuchet MS"/>
              </a:rPr>
              <a:t>humidity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分支，</a:t>
            </a:r>
            <a:r>
              <a:rPr lang="zh-TW" altLang="en-US" sz="2800" b="1" spc="-175" dirty="0">
                <a:latin typeface="Trebuchet MS"/>
                <a:cs typeface="Trebuchet MS"/>
              </a:rPr>
              <a:t>節點有</a:t>
            </a: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zh-TW" altLang="en-US" sz="2800" b="1" spc="-175" dirty="0">
                <a:latin typeface="Trebuchet MS"/>
                <a:cs typeface="Trebuchet MS"/>
              </a:rPr>
              <a:t>個實例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527050" indent="-514350">
              <a:spcBef>
                <a:spcPts val="1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再</a:t>
            </a:r>
            <a:r>
              <a:rPr lang="zh-TW" altLang="en-US" sz="2800" b="1" spc="-175" dirty="0">
                <a:latin typeface="Trebuchet MS"/>
                <a:cs typeface="Trebuchet MS"/>
              </a:rPr>
              <a:t>以</a:t>
            </a:r>
            <a:r>
              <a:rPr lang="en-US" altLang="zh-TW" sz="2800" b="1" spc="-175" dirty="0">
                <a:latin typeface="Trebuchet MS"/>
                <a:cs typeface="Trebuchet MS"/>
              </a:rPr>
              <a:t>normal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分支，</a:t>
            </a:r>
            <a:r>
              <a:rPr lang="zh-TW" altLang="en-US" sz="2800" b="1" spc="-175" dirty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zh-TW" altLang="en-US" sz="2800" b="1" spc="-175" dirty="0">
                <a:latin typeface="Trebuchet MS"/>
                <a:cs typeface="Trebuchet MS"/>
              </a:rPr>
              <a:t>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527050" indent="-514350">
              <a:spcBef>
                <a:spcPts val="1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以此類推。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7112816" cy="5546154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7228271" y="4564186"/>
            <a:ext cx="4191000" cy="2104186"/>
          </a:xfrm>
          <a:prstGeom prst="wedgeEllipseCallout">
            <a:avLst>
              <a:gd name="adj1" fmla="val -73466"/>
              <a:gd name="adj2" fmla="val -6079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小數點</a:t>
            </a:r>
            <a:r>
              <a:rPr lang="zh-TW" altLang="en-US" dirty="0"/>
              <a:t>前</a:t>
            </a:r>
            <a:r>
              <a:rPr lang="zh-TW" altLang="en-US" dirty="0" smtClean="0"/>
              <a:t>一個</a:t>
            </a:r>
            <a:r>
              <a:rPr lang="zh-TW" altLang="en-US" dirty="0"/>
              <a:t>數字表示這個節點的</a:t>
            </a:r>
            <a:r>
              <a:rPr lang="zh-TW" altLang="en-US" dirty="0" smtClean="0"/>
              <a:t>正確實例數。</a:t>
            </a:r>
            <a:endParaRPr lang="en-US" altLang="zh-TW" dirty="0" smtClean="0"/>
          </a:p>
          <a:p>
            <a:r>
              <a:rPr lang="zh-TW" altLang="en-US" dirty="0"/>
              <a:t>若</a:t>
            </a:r>
            <a:r>
              <a:rPr lang="en-US" altLang="zh-TW" dirty="0" smtClean="0"/>
              <a:t>3</a:t>
            </a:r>
            <a:r>
              <a:rPr lang="zh-TW" altLang="en-US" dirty="0" smtClean="0"/>
              <a:t>後面有數字，表示這個</a:t>
            </a:r>
            <a:r>
              <a:rPr lang="zh-TW" altLang="en-US" dirty="0"/>
              <a:t>節點不正確的實例的</a:t>
            </a:r>
            <a:r>
              <a:rPr lang="zh-TW" altLang="en-US" dirty="0" smtClean="0"/>
              <a:t>數量，如</a:t>
            </a:r>
            <a:r>
              <a:rPr lang="zh-TW" altLang="en-US" dirty="0"/>
              <a:t>：</a:t>
            </a:r>
            <a:r>
              <a:rPr lang="en-US" altLang="zh-TW" dirty="0" smtClean="0"/>
              <a:t>(</a:t>
            </a:r>
            <a:r>
              <a:rPr lang="en-US" altLang="zh-TW" dirty="0"/>
              <a:t>3.2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或</a:t>
            </a:r>
            <a:r>
              <a:rPr lang="en-US" altLang="zh-TW" dirty="0"/>
              <a:t>(3.1)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8460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sp>
        <p:nvSpPr>
          <p:cNvPr id="8" name="object 3"/>
          <p:cNvSpPr txBox="1"/>
          <p:nvPr/>
        </p:nvSpPr>
        <p:spPr>
          <a:xfrm>
            <a:off x="679104" y="878794"/>
            <a:ext cx="587409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Result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list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中，在剛剛執行的紀錄上點擊滑鼠右鍵，選擇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Visualize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5889"/>
          <a:stretch/>
        </p:blipFill>
        <p:spPr>
          <a:xfrm>
            <a:off x="5943600" y="1814025"/>
            <a:ext cx="5379237" cy="44343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70410" y="5257800"/>
            <a:ext cx="1368789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61168"/>
            <a:ext cx="2819400" cy="469636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20778469">
            <a:off x="3848327" y="5247773"/>
            <a:ext cx="2617245" cy="1054610"/>
          </a:xfrm>
          <a:prstGeom prst="rightArrow">
            <a:avLst>
              <a:gd name="adj1" fmla="val 46276"/>
              <a:gd name="adj2" fmla="val 8025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單</a:t>
            </a:r>
            <a:r>
              <a:rPr lang="zh-TW" altLang="en-US" dirty="0"/>
              <a:t>擊</a:t>
            </a:r>
            <a:r>
              <a:rPr lang="zh-TW" altLang="en-US" dirty="0" smtClean="0"/>
              <a:t>右鍵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40051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sp>
        <p:nvSpPr>
          <p:cNvPr id="8" name="object 3"/>
          <p:cNvSpPr txBox="1"/>
          <p:nvPr/>
        </p:nvSpPr>
        <p:spPr>
          <a:xfrm>
            <a:off x="679104" y="878794"/>
            <a:ext cx="96078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▼從視覺化後的樹可清楚看到節點</a:t>
            </a:r>
            <a:r>
              <a:rPr lang="zh-TW" altLang="en-US" sz="2800" b="1" spc="-175" dirty="0">
                <a:latin typeface="Trebuchet MS"/>
                <a:cs typeface="Trebuchet MS"/>
              </a:rPr>
              <a:t>上</a:t>
            </a:r>
            <a:r>
              <a:rPr lang="en-US" altLang="zh-TW" sz="2800" b="1" spc="-175" dirty="0">
                <a:latin typeface="Trebuchet MS"/>
                <a:cs typeface="Trebuchet MS"/>
              </a:rPr>
              <a:t>yes</a:t>
            </a:r>
            <a:r>
              <a:rPr lang="zh-TW" altLang="en-US" sz="2800" b="1" spc="-175" dirty="0">
                <a:latin typeface="Trebuchet MS"/>
                <a:cs typeface="Trebuchet MS"/>
              </a:rPr>
              <a:t>和</a:t>
            </a:r>
            <a:r>
              <a:rPr lang="en-US" altLang="zh-TW" sz="2800" b="1" spc="-175" dirty="0">
                <a:latin typeface="Trebuchet MS"/>
                <a:cs typeface="Trebuchet MS"/>
              </a:rPr>
              <a:t>no</a:t>
            </a:r>
            <a:r>
              <a:rPr lang="zh-TW" altLang="en-US" sz="2800" b="1" spc="-175" dirty="0">
                <a:latin typeface="Trebuchet MS"/>
                <a:cs typeface="Trebuchet MS"/>
              </a:rPr>
              <a:t>實例的數量。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2057400"/>
            <a:ext cx="89183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032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432347"/>
            <a:ext cx="8805418" cy="47827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94030" algn="l"/>
                <a:tab pos="494665" algn="l"/>
              </a:tabLst>
            </a:pPr>
            <a:r>
              <a:rPr sz="2800" b="1" spc="-315" dirty="0">
                <a:latin typeface="Trebuchet MS"/>
                <a:cs typeface="Trebuchet MS"/>
              </a:rPr>
              <a:t>J48: </a:t>
            </a:r>
            <a:r>
              <a:rPr sz="2800" b="1" spc="-165" dirty="0" smtClean="0">
                <a:latin typeface="Trebuchet MS"/>
                <a:cs typeface="Trebuchet MS"/>
              </a:rPr>
              <a:t>“</a:t>
            </a:r>
            <a:r>
              <a:rPr lang="zh-TW" altLang="en-US" sz="2800" b="1" spc="-165" dirty="0" smtClean="0">
                <a:latin typeface="Trebuchet MS"/>
                <a:cs typeface="Trebuchet MS"/>
              </a:rPr>
              <a:t>決策樹由上而下的歸納</a:t>
            </a:r>
            <a:r>
              <a:rPr sz="2800" b="1" spc="-220" dirty="0" smtClean="0">
                <a:latin typeface="Trebuchet MS"/>
                <a:cs typeface="Trebuchet MS"/>
              </a:rPr>
              <a:t>”</a:t>
            </a:r>
            <a:endParaRPr sz="28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-90" dirty="0">
                <a:latin typeface="Trebuchet MS"/>
                <a:cs typeface="Trebuchet MS"/>
              </a:rPr>
              <a:t>完全基於信息</a:t>
            </a:r>
            <a:r>
              <a:rPr lang="zh-TW" altLang="en-US" sz="2800" spc="-90" dirty="0" smtClean="0">
                <a:latin typeface="Trebuchet MS"/>
                <a:cs typeface="Trebuchet MS"/>
              </a:rPr>
              <a:t>論</a:t>
            </a:r>
            <a:endParaRPr sz="28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-110" dirty="0" smtClean="0">
                <a:latin typeface="Trebuchet MS"/>
                <a:cs typeface="Trebuchet MS"/>
              </a:rPr>
              <a:t>創造一棵人們容易理解的樹</a:t>
            </a:r>
            <a:endParaRPr sz="28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10" dirty="0" smtClean="0">
                <a:latin typeface="Trebuchet MS"/>
                <a:cs typeface="Trebuchet MS"/>
              </a:rPr>
              <a:t>使用許</a:t>
            </a:r>
            <a:r>
              <a:rPr lang="zh-TW" altLang="en-US" sz="2800" spc="10" dirty="0">
                <a:latin typeface="Trebuchet MS"/>
                <a:cs typeface="Trebuchet MS"/>
              </a:rPr>
              <a:t>多</a:t>
            </a:r>
            <a:r>
              <a:rPr lang="zh-TW" altLang="en-US" sz="2800" spc="10" dirty="0" smtClean="0">
                <a:latin typeface="Trebuchet MS"/>
                <a:cs typeface="Trebuchet MS"/>
              </a:rPr>
              <a:t>標準來選擇屬性</a:t>
            </a:r>
            <a:endParaRPr sz="2800" dirty="0">
              <a:latin typeface="Trebuchet MS"/>
              <a:cs typeface="Trebuchet MS"/>
            </a:endParaRPr>
          </a:p>
          <a:p>
            <a:pPr marL="581025">
              <a:lnSpc>
                <a:spcPct val="100000"/>
              </a:lnSpc>
              <a:spcBef>
                <a:spcPts val="525"/>
              </a:spcBef>
            </a:pPr>
            <a:r>
              <a:rPr sz="2400" spc="310" dirty="0" smtClean="0">
                <a:latin typeface="Trebuchet MS"/>
                <a:cs typeface="Trebuchet MS"/>
              </a:rPr>
              <a:t>–</a:t>
            </a:r>
            <a:r>
              <a:rPr sz="2400" spc="-560" dirty="0" smtClean="0">
                <a:latin typeface="Trebuchet MS"/>
                <a:cs typeface="Trebuchet MS"/>
              </a:rPr>
              <a:t> </a:t>
            </a:r>
            <a:r>
              <a:rPr lang="zh-TW" altLang="en-US" sz="2400" spc="-560" dirty="0" smtClean="0">
                <a:latin typeface="Trebuchet MS"/>
                <a:cs typeface="Trebuchet MS"/>
              </a:rPr>
              <a:t>很少出現明顯差異</a:t>
            </a:r>
            <a:endParaRPr sz="2400" dirty="0" smtClean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480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-80" dirty="0" smtClean="0">
                <a:latin typeface="Trebuchet MS"/>
                <a:cs typeface="Trebuchet MS"/>
              </a:rPr>
              <a:t>要在實際中使用這個算法，還需要做一些重要的修改</a:t>
            </a:r>
            <a:endParaRPr sz="2800" dirty="0" smtClean="0">
              <a:latin typeface="Trebuchet MS"/>
              <a:cs typeface="Trebuchet MS"/>
            </a:endParaRPr>
          </a:p>
          <a:p>
            <a:pPr marL="714375">
              <a:lnSpc>
                <a:spcPct val="100000"/>
              </a:lnSpc>
              <a:spcBef>
                <a:spcPts val="400"/>
              </a:spcBef>
            </a:pPr>
            <a:r>
              <a:rPr sz="2400" spc="-14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40" dirty="0" smtClean="0">
                <a:latin typeface="Trebuchet MS"/>
                <a:cs typeface="Trebuchet MS"/>
              </a:rPr>
              <a:t>下一堂課</a:t>
            </a:r>
            <a:r>
              <a:rPr sz="2400" spc="-9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  <a:spcBef>
                <a:spcPts val="202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73760" lvl="1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7376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4.3 </a:t>
            </a:r>
            <a:r>
              <a:rPr sz="2400" i="1" spc="-120" dirty="0">
                <a:latin typeface="Trebuchet MS"/>
                <a:cs typeface="Trebuchet MS"/>
              </a:rPr>
              <a:t>Divide‐and‐conquer: Constructing decision</a:t>
            </a:r>
            <a:r>
              <a:rPr sz="2400" i="1" spc="-114" dirty="0">
                <a:latin typeface="Trebuchet MS"/>
                <a:cs typeface="Trebuchet MS"/>
              </a:rPr>
              <a:t> </a:t>
            </a:r>
            <a:r>
              <a:rPr sz="2400" i="1" spc="-150" dirty="0">
                <a:latin typeface="Trebuchet MS"/>
                <a:cs typeface="Trebuchet MS"/>
              </a:rPr>
              <a:t>trees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3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5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85" dirty="0">
                <a:latin typeface="Trebuchet MS"/>
                <a:cs typeface="Trebuchet MS"/>
              </a:rPr>
              <a:t>修剪的</a:t>
            </a:r>
            <a:r>
              <a:rPr lang="en-US" altLang="zh-TW" sz="2000" i="1" spc="-85" dirty="0" smtClean="0">
                <a:latin typeface="Trebuchet MS"/>
                <a:cs typeface="Trebuchet MS"/>
              </a:rPr>
              <a:t>(</a:t>
            </a:r>
            <a:r>
              <a:rPr lang="en-US" altLang="zh-TW" sz="2000" i="1" spc="-85" dirty="0">
                <a:latin typeface="Trebuchet MS"/>
                <a:cs typeface="Trebuchet MS"/>
              </a:rPr>
              <a:t>Pruning</a:t>
            </a:r>
            <a:r>
              <a:rPr lang="en-US" altLang="zh-TW" sz="2000" i="1" spc="-85" dirty="0" smtClean="0">
                <a:latin typeface="Trebuchet MS"/>
                <a:cs typeface="Trebuchet MS"/>
              </a:rPr>
              <a:t>)</a:t>
            </a:r>
            <a:r>
              <a:rPr lang="zh-TW" altLang="en-US" sz="2000" i="1" spc="-85" dirty="0" smtClean="0">
                <a:latin typeface="Trebuchet MS"/>
                <a:cs typeface="Trebuchet MS"/>
              </a:rPr>
              <a:t>決策樹</a:t>
            </a:r>
            <a:r>
              <a:rPr sz="2000" i="1" spc="-85" dirty="0" smtClean="0">
                <a:latin typeface="Trebuchet MS"/>
                <a:cs typeface="Trebuchet MS"/>
              </a:rPr>
              <a:t> 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</a:t>
            </a:r>
            <a:r>
              <a:rPr lang="zh-TW" altLang="en-US" sz="3200" spc="-210" dirty="0" smtClean="0"/>
              <a:t>決策</a:t>
            </a:r>
            <a:r>
              <a:rPr lang="zh-TW" altLang="en-US" sz="3200" spc="-210" dirty="0"/>
              <a:t>樹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56" y="4779264"/>
            <a:ext cx="2019300" cy="154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57527" y="4504944"/>
            <a:ext cx="3446145" cy="2353310"/>
            <a:chOff x="1557527" y="4504944"/>
            <a:chExt cx="3446145" cy="2353310"/>
          </a:xfrm>
        </p:grpSpPr>
        <p:sp>
          <p:nvSpPr>
            <p:cNvPr id="17" name="object 1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4504944"/>
              <a:ext cx="3445764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64429" y="2282951"/>
            <a:ext cx="4980940" cy="4051935"/>
            <a:chOff x="4964429" y="2282951"/>
            <a:chExt cx="4980940" cy="4051935"/>
          </a:xfrm>
        </p:grpSpPr>
        <p:sp>
          <p:nvSpPr>
            <p:cNvPr id="22" name="object 22"/>
            <p:cNvSpPr/>
            <p:nvPr/>
          </p:nvSpPr>
          <p:spPr>
            <a:xfrm>
              <a:off x="4964430" y="2426969"/>
              <a:ext cx="939165" cy="3907790"/>
            </a:xfrm>
            <a:custGeom>
              <a:avLst/>
              <a:gdLst/>
              <a:ahLst/>
              <a:cxnLst/>
              <a:rect l="l" t="t" r="r" b="b"/>
              <a:pathLst>
                <a:path w="939164" h="3907790">
                  <a:moveTo>
                    <a:pt x="928116" y="1521726"/>
                  </a:moveTo>
                  <a:lnTo>
                    <a:pt x="813816" y="1516392"/>
                  </a:lnTo>
                  <a:lnTo>
                    <a:pt x="757428" y="1514106"/>
                  </a:lnTo>
                  <a:lnTo>
                    <a:pt x="585978" y="1504962"/>
                  </a:lnTo>
                  <a:lnTo>
                    <a:pt x="414528" y="1491246"/>
                  </a:lnTo>
                  <a:lnTo>
                    <a:pt x="358140" y="1485912"/>
                  </a:lnTo>
                  <a:lnTo>
                    <a:pt x="300990" y="1479816"/>
                  </a:lnTo>
                  <a:lnTo>
                    <a:pt x="243840" y="1472958"/>
                  </a:lnTo>
                  <a:lnTo>
                    <a:pt x="186690" y="1466862"/>
                  </a:lnTo>
                  <a:lnTo>
                    <a:pt x="129540" y="1459242"/>
                  </a:lnTo>
                  <a:lnTo>
                    <a:pt x="15240" y="1445526"/>
                  </a:lnTo>
                  <a:lnTo>
                    <a:pt x="11430" y="1473720"/>
                  </a:lnTo>
                  <a:lnTo>
                    <a:pt x="125730" y="1488198"/>
                  </a:lnTo>
                  <a:lnTo>
                    <a:pt x="240030" y="1501914"/>
                  </a:lnTo>
                  <a:lnTo>
                    <a:pt x="355092" y="1514106"/>
                  </a:lnTo>
                  <a:lnTo>
                    <a:pt x="469392" y="1524774"/>
                  </a:lnTo>
                  <a:lnTo>
                    <a:pt x="526542" y="1529346"/>
                  </a:lnTo>
                  <a:lnTo>
                    <a:pt x="640842" y="1536966"/>
                  </a:lnTo>
                  <a:lnTo>
                    <a:pt x="698754" y="1540014"/>
                  </a:lnTo>
                  <a:lnTo>
                    <a:pt x="755904" y="1542300"/>
                  </a:lnTo>
                  <a:lnTo>
                    <a:pt x="813054" y="1545348"/>
                  </a:lnTo>
                  <a:lnTo>
                    <a:pt x="927354" y="1549920"/>
                  </a:lnTo>
                  <a:lnTo>
                    <a:pt x="928116" y="1521726"/>
                  </a:lnTo>
                  <a:close/>
                </a:path>
                <a:path w="939164" h="3907790">
                  <a:moveTo>
                    <a:pt x="932688" y="787146"/>
                  </a:moveTo>
                  <a:lnTo>
                    <a:pt x="923544" y="760476"/>
                  </a:lnTo>
                  <a:lnTo>
                    <a:pt x="866394" y="779526"/>
                  </a:lnTo>
                  <a:lnTo>
                    <a:pt x="808482" y="799338"/>
                  </a:lnTo>
                  <a:lnTo>
                    <a:pt x="751332" y="819912"/>
                  </a:lnTo>
                  <a:lnTo>
                    <a:pt x="664464" y="855726"/>
                  </a:lnTo>
                  <a:lnTo>
                    <a:pt x="607314" y="882396"/>
                  </a:lnTo>
                  <a:lnTo>
                    <a:pt x="549402" y="912114"/>
                  </a:lnTo>
                  <a:lnTo>
                    <a:pt x="491490" y="946404"/>
                  </a:lnTo>
                  <a:lnTo>
                    <a:pt x="462534" y="965454"/>
                  </a:lnTo>
                  <a:lnTo>
                    <a:pt x="448056" y="974598"/>
                  </a:lnTo>
                  <a:lnTo>
                    <a:pt x="433578" y="985266"/>
                  </a:lnTo>
                  <a:lnTo>
                    <a:pt x="404622" y="1005840"/>
                  </a:lnTo>
                  <a:lnTo>
                    <a:pt x="375666" y="1027938"/>
                  </a:lnTo>
                  <a:lnTo>
                    <a:pt x="318516" y="1074420"/>
                  </a:lnTo>
                  <a:lnTo>
                    <a:pt x="289560" y="1099566"/>
                  </a:lnTo>
                  <a:lnTo>
                    <a:pt x="232410" y="1150620"/>
                  </a:lnTo>
                  <a:lnTo>
                    <a:pt x="203454" y="1177290"/>
                  </a:lnTo>
                  <a:lnTo>
                    <a:pt x="175260" y="1203960"/>
                  </a:lnTo>
                  <a:lnTo>
                    <a:pt x="146304" y="1232154"/>
                  </a:lnTo>
                  <a:lnTo>
                    <a:pt x="117348" y="1259586"/>
                  </a:lnTo>
                  <a:lnTo>
                    <a:pt x="89154" y="1287780"/>
                  </a:lnTo>
                  <a:lnTo>
                    <a:pt x="60198" y="1315974"/>
                  </a:lnTo>
                  <a:lnTo>
                    <a:pt x="3048" y="1373124"/>
                  </a:lnTo>
                  <a:lnTo>
                    <a:pt x="23622" y="1393698"/>
                  </a:lnTo>
                  <a:lnTo>
                    <a:pt x="108966" y="1308354"/>
                  </a:lnTo>
                  <a:lnTo>
                    <a:pt x="137922" y="1280160"/>
                  </a:lnTo>
                  <a:lnTo>
                    <a:pt x="166116" y="1251966"/>
                  </a:lnTo>
                  <a:lnTo>
                    <a:pt x="223266" y="1197864"/>
                  </a:lnTo>
                  <a:lnTo>
                    <a:pt x="251460" y="1171956"/>
                  </a:lnTo>
                  <a:lnTo>
                    <a:pt x="308610" y="1120902"/>
                  </a:lnTo>
                  <a:lnTo>
                    <a:pt x="393954" y="1050036"/>
                  </a:lnTo>
                  <a:lnTo>
                    <a:pt x="450342" y="1008126"/>
                  </a:lnTo>
                  <a:lnTo>
                    <a:pt x="493014" y="979170"/>
                  </a:lnTo>
                  <a:lnTo>
                    <a:pt x="534924" y="953262"/>
                  </a:lnTo>
                  <a:lnTo>
                    <a:pt x="592074" y="922020"/>
                  </a:lnTo>
                  <a:lnTo>
                    <a:pt x="676656" y="881634"/>
                  </a:lnTo>
                  <a:lnTo>
                    <a:pt x="761238" y="846582"/>
                  </a:lnTo>
                  <a:lnTo>
                    <a:pt x="790194" y="836676"/>
                  </a:lnTo>
                  <a:lnTo>
                    <a:pt x="818388" y="826008"/>
                  </a:lnTo>
                  <a:lnTo>
                    <a:pt x="875538" y="806196"/>
                  </a:lnTo>
                  <a:lnTo>
                    <a:pt x="932688" y="787146"/>
                  </a:lnTo>
                  <a:close/>
                </a:path>
                <a:path w="939164" h="3907790">
                  <a:moveTo>
                    <a:pt x="933450" y="2284476"/>
                  </a:moveTo>
                  <a:lnTo>
                    <a:pt x="876300" y="2260854"/>
                  </a:lnTo>
                  <a:lnTo>
                    <a:pt x="848106" y="2248662"/>
                  </a:lnTo>
                  <a:lnTo>
                    <a:pt x="819150" y="2236470"/>
                  </a:lnTo>
                  <a:lnTo>
                    <a:pt x="790956" y="2223516"/>
                  </a:lnTo>
                  <a:lnTo>
                    <a:pt x="734568" y="2196084"/>
                  </a:lnTo>
                  <a:lnTo>
                    <a:pt x="705612" y="2182368"/>
                  </a:lnTo>
                  <a:lnTo>
                    <a:pt x="677418" y="2167128"/>
                  </a:lnTo>
                  <a:lnTo>
                    <a:pt x="649224" y="2151126"/>
                  </a:lnTo>
                  <a:lnTo>
                    <a:pt x="621030" y="2134362"/>
                  </a:lnTo>
                  <a:lnTo>
                    <a:pt x="592836" y="2116074"/>
                  </a:lnTo>
                  <a:lnTo>
                    <a:pt x="578358" y="2106930"/>
                  </a:lnTo>
                  <a:lnTo>
                    <a:pt x="564642" y="2097024"/>
                  </a:lnTo>
                  <a:lnTo>
                    <a:pt x="550164" y="2087118"/>
                  </a:lnTo>
                  <a:lnTo>
                    <a:pt x="521970" y="2066544"/>
                  </a:lnTo>
                  <a:lnTo>
                    <a:pt x="493776" y="2044446"/>
                  </a:lnTo>
                  <a:lnTo>
                    <a:pt x="465582" y="2020824"/>
                  </a:lnTo>
                  <a:lnTo>
                    <a:pt x="437388" y="1995678"/>
                  </a:lnTo>
                  <a:lnTo>
                    <a:pt x="423672" y="1982724"/>
                  </a:lnTo>
                  <a:lnTo>
                    <a:pt x="409194" y="1969770"/>
                  </a:lnTo>
                  <a:lnTo>
                    <a:pt x="394716" y="1956054"/>
                  </a:lnTo>
                  <a:lnTo>
                    <a:pt x="381000" y="1941576"/>
                  </a:lnTo>
                  <a:lnTo>
                    <a:pt x="366522" y="1927860"/>
                  </a:lnTo>
                  <a:lnTo>
                    <a:pt x="338328" y="1898142"/>
                  </a:lnTo>
                  <a:lnTo>
                    <a:pt x="281178" y="1836420"/>
                  </a:lnTo>
                  <a:lnTo>
                    <a:pt x="252984" y="1804416"/>
                  </a:lnTo>
                  <a:lnTo>
                    <a:pt x="224028" y="1770888"/>
                  </a:lnTo>
                  <a:lnTo>
                    <a:pt x="195834" y="1737360"/>
                  </a:lnTo>
                  <a:lnTo>
                    <a:pt x="167640" y="1703070"/>
                  </a:lnTo>
                  <a:lnTo>
                    <a:pt x="138684" y="1668780"/>
                  </a:lnTo>
                  <a:lnTo>
                    <a:pt x="24384" y="1527048"/>
                  </a:lnTo>
                  <a:lnTo>
                    <a:pt x="2286" y="1544574"/>
                  </a:lnTo>
                  <a:lnTo>
                    <a:pt x="59436" y="1616202"/>
                  </a:lnTo>
                  <a:lnTo>
                    <a:pt x="88392" y="1651254"/>
                  </a:lnTo>
                  <a:lnTo>
                    <a:pt x="116586" y="1686306"/>
                  </a:lnTo>
                  <a:lnTo>
                    <a:pt x="173736" y="1755648"/>
                  </a:lnTo>
                  <a:lnTo>
                    <a:pt x="202692" y="1789938"/>
                  </a:lnTo>
                  <a:lnTo>
                    <a:pt x="230886" y="1822704"/>
                  </a:lnTo>
                  <a:lnTo>
                    <a:pt x="259842" y="1855470"/>
                  </a:lnTo>
                  <a:lnTo>
                    <a:pt x="288798" y="1886712"/>
                  </a:lnTo>
                  <a:lnTo>
                    <a:pt x="316992" y="1917954"/>
                  </a:lnTo>
                  <a:lnTo>
                    <a:pt x="345948" y="1947672"/>
                  </a:lnTo>
                  <a:lnTo>
                    <a:pt x="374904" y="1976628"/>
                  </a:lnTo>
                  <a:lnTo>
                    <a:pt x="403860" y="2004060"/>
                  </a:lnTo>
                  <a:lnTo>
                    <a:pt x="432816" y="2029968"/>
                  </a:lnTo>
                  <a:lnTo>
                    <a:pt x="461772" y="2054352"/>
                  </a:lnTo>
                  <a:lnTo>
                    <a:pt x="475488" y="2066544"/>
                  </a:lnTo>
                  <a:lnTo>
                    <a:pt x="533400" y="2110740"/>
                  </a:lnTo>
                  <a:lnTo>
                    <a:pt x="605790" y="2157984"/>
                  </a:lnTo>
                  <a:lnTo>
                    <a:pt x="692658" y="2207514"/>
                  </a:lnTo>
                  <a:lnTo>
                    <a:pt x="749808" y="2235708"/>
                  </a:lnTo>
                  <a:lnTo>
                    <a:pt x="807720" y="2262378"/>
                  </a:lnTo>
                  <a:lnTo>
                    <a:pt x="836676" y="2274570"/>
                  </a:lnTo>
                  <a:lnTo>
                    <a:pt x="922020" y="2311146"/>
                  </a:lnTo>
                  <a:lnTo>
                    <a:pt x="933450" y="2284476"/>
                  </a:lnTo>
                  <a:close/>
                </a:path>
                <a:path w="939164" h="3907790">
                  <a:moveTo>
                    <a:pt x="935736" y="23622"/>
                  </a:moveTo>
                  <a:lnTo>
                    <a:pt x="919734" y="0"/>
                  </a:lnTo>
                  <a:lnTo>
                    <a:pt x="890778" y="20574"/>
                  </a:lnTo>
                  <a:lnTo>
                    <a:pt x="862584" y="41148"/>
                  </a:lnTo>
                  <a:lnTo>
                    <a:pt x="833628" y="61722"/>
                  </a:lnTo>
                  <a:lnTo>
                    <a:pt x="775716" y="105156"/>
                  </a:lnTo>
                  <a:lnTo>
                    <a:pt x="718566" y="151638"/>
                  </a:lnTo>
                  <a:lnTo>
                    <a:pt x="660654" y="202692"/>
                  </a:lnTo>
                  <a:lnTo>
                    <a:pt x="631698" y="230124"/>
                  </a:lnTo>
                  <a:lnTo>
                    <a:pt x="602742" y="259842"/>
                  </a:lnTo>
                  <a:lnTo>
                    <a:pt x="560070" y="307086"/>
                  </a:lnTo>
                  <a:lnTo>
                    <a:pt x="531114" y="340614"/>
                  </a:lnTo>
                  <a:lnTo>
                    <a:pt x="487680" y="395478"/>
                  </a:lnTo>
                  <a:lnTo>
                    <a:pt x="458724" y="435102"/>
                  </a:lnTo>
                  <a:lnTo>
                    <a:pt x="429768" y="477774"/>
                  </a:lnTo>
                  <a:lnTo>
                    <a:pt x="401574" y="521970"/>
                  </a:lnTo>
                  <a:lnTo>
                    <a:pt x="372618" y="568452"/>
                  </a:lnTo>
                  <a:lnTo>
                    <a:pt x="343662" y="617220"/>
                  </a:lnTo>
                  <a:lnTo>
                    <a:pt x="286512" y="719328"/>
                  </a:lnTo>
                  <a:lnTo>
                    <a:pt x="257556" y="773430"/>
                  </a:lnTo>
                  <a:lnTo>
                    <a:pt x="200406" y="884682"/>
                  </a:lnTo>
                  <a:lnTo>
                    <a:pt x="172212" y="942594"/>
                  </a:lnTo>
                  <a:lnTo>
                    <a:pt x="143256" y="1000506"/>
                  </a:lnTo>
                  <a:lnTo>
                    <a:pt x="57912" y="1179588"/>
                  </a:lnTo>
                  <a:lnTo>
                    <a:pt x="762" y="1300746"/>
                  </a:lnTo>
                  <a:lnTo>
                    <a:pt x="26670" y="1312938"/>
                  </a:lnTo>
                  <a:lnTo>
                    <a:pt x="83820" y="1191780"/>
                  </a:lnTo>
                  <a:lnTo>
                    <a:pt x="140970" y="1072134"/>
                  </a:lnTo>
                  <a:lnTo>
                    <a:pt x="197358" y="954786"/>
                  </a:lnTo>
                  <a:lnTo>
                    <a:pt x="226314" y="897636"/>
                  </a:lnTo>
                  <a:lnTo>
                    <a:pt x="254508" y="841248"/>
                  </a:lnTo>
                  <a:lnTo>
                    <a:pt x="311658" y="733044"/>
                  </a:lnTo>
                  <a:lnTo>
                    <a:pt x="368808" y="630936"/>
                  </a:lnTo>
                  <a:lnTo>
                    <a:pt x="397002" y="582930"/>
                  </a:lnTo>
                  <a:lnTo>
                    <a:pt x="454152" y="493014"/>
                  </a:lnTo>
                  <a:lnTo>
                    <a:pt x="482346" y="451866"/>
                  </a:lnTo>
                  <a:lnTo>
                    <a:pt x="510540" y="413004"/>
                  </a:lnTo>
                  <a:lnTo>
                    <a:pt x="538734" y="376428"/>
                  </a:lnTo>
                  <a:lnTo>
                    <a:pt x="567690" y="342138"/>
                  </a:lnTo>
                  <a:lnTo>
                    <a:pt x="581406" y="325374"/>
                  </a:lnTo>
                  <a:lnTo>
                    <a:pt x="609600" y="294132"/>
                  </a:lnTo>
                  <a:lnTo>
                    <a:pt x="624078" y="279654"/>
                  </a:lnTo>
                  <a:lnTo>
                    <a:pt x="637794" y="264414"/>
                  </a:lnTo>
                  <a:lnTo>
                    <a:pt x="652272" y="250698"/>
                  </a:lnTo>
                  <a:lnTo>
                    <a:pt x="665988" y="236982"/>
                  </a:lnTo>
                  <a:lnTo>
                    <a:pt x="680466" y="223266"/>
                  </a:lnTo>
                  <a:lnTo>
                    <a:pt x="736854" y="172974"/>
                  </a:lnTo>
                  <a:lnTo>
                    <a:pt x="765810" y="150114"/>
                  </a:lnTo>
                  <a:lnTo>
                    <a:pt x="794004" y="127254"/>
                  </a:lnTo>
                  <a:lnTo>
                    <a:pt x="850392" y="84582"/>
                  </a:lnTo>
                  <a:lnTo>
                    <a:pt x="879348" y="64008"/>
                  </a:lnTo>
                  <a:lnTo>
                    <a:pt x="907542" y="43434"/>
                  </a:lnTo>
                  <a:lnTo>
                    <a:pt x="935736" y="23622"/>
                  </a:lnTo>
                  <a:close/>
                </a:path>
                <a:path w="939164" h="3907790">
                  <a:moveTo>
                    <a:pt x="937260" y="3124962"/>
                  </a:moveTo>
                  <a:lnTo>
                    <a:pt x="908304" y="3101340"/>
                  </a:lnTo>
                  <a:lnTo>
                    <a:pt x="880110" y="3076956"/>
                  </a:lnTo>
                  <a:lnTo>
                    <a:pt x="851154" y="3053334"/>
                  </a:lnTo>
                  <a:lnTo>
                    <a:pt x="822960" y="3028188"/>
                  </a:lnTo>
                  <a:lnTo>
                    <a:pt x="766572" y="2976372"/>
                  </a:lnTo>
                  <a:lnTo>
                    <a:pt x="737616" y="2948940"/>
                  </a:lnTo>
                  <a:lnTo>
                    <a:pt x="723900" y="2934462"/>
                  </a:lnTo>
                  <a:lnTo>
                    <a:pt x="709422" y="2919984"/>
                  </a:lnTo>
                  <a:lnTo>
                    <a:pt x="695706" y="2904744"/>
                  </a:lnTo>
                  <a:lnTo>
                    <a:pt x="681228" y="2889504"/>
                  </a:lnTo>
                  <a:lnTo>
                    <a:pt x="666750" y="2873502"/>
                  </a:lnTo>
                  <a:lnTo>
                    <a:pt x="638556" y="2840736"/>
                  </a:lnTo>
                  <a:lnTo>
                    <a:pt x="610362" y="2806446"/>
                  </a:lnTo>
                  <a:lnTo>
                    <a:pt x="567690" y="2750058"/>
                  </a:lnTo>
                  <a:lnTo>
                    <a:pt x="539496" y="2709672"/>
                  </a:lnTo>
                  <a:lnTo>
                    <a:pt x="525780" y="2688336"/>
                  </a:lnTo>
                  <a:lnTo>
                    <a:pt x="496824" y="2644140"/>
                  </a:lnTo>
                  <a:lnTo>
                    <a:pt x="454914" y="2571750"/>
                  </a:lnTo>
                  <a:lnTo>
                    <a:pt x="425958" y="2520696"/>
                  </a:lnTo>
                  <a:lnTo>
                    <a:pt x="397764" y="2465832"/>
                  </a:lnTo>
                  <a:lnTo>
                    <a:pt x="369570" y="2409444"/>
                  </a:lnTo>
                  <a:lnTo>
                    <a:pt x="340614" y="2350770"/>
                  </a:lnTo>
                  <a:lnTo>
                    <a:pt x="312420" y="2289810"/>
                  </a:lnTo>
                  <a:lnTo>
                    <a:pt x="283464" y="2226564"/>
                  </a:lnTo>
                  <a:lnTo>
                    <a:pt x="226314" y="2095500"/>
                  </a:lnTo>
                  <a:lnTo>
                    <a:pt x="169164" y="1959864"/>
                  </a:lnTo>
                  <a:lnTo>
                    <a:pt x="83820" y="1749552"/>
                  </a:lnTo>
                  <a:lnTo>
                    <a:pt x="26670" y="1606296"/>
                  </a:lnTo>
                  <a:lnTo>
                    <a:pt x="0" y="1616964"/>
                  </a:lnTo>
                  <a:lnTo>
                    <a:pt x="57150" y="1760220"/>
                  </a:lnTo>
                  <a:lnTo>
                    <a:pt x="114300" y="1901190"/>
                  </a:lnTo>
                  <a:lnTo>
                    <a:pt x="143256" y="1970532"/>
                  </a:lnTo>
                  <a:lnTo>
                    <a:pt x="171450" y="2039112"/>
                  </a:lnTo>
                  <a:lnTo>
                    <a:pt x="228600" y="2173224"/>
                  </a:lnTo>
                  <a:lnTo>
                    <a:pt x="257556" y="2237994"/>
                  </a:lnTo>
                  <a:lnTo>
                    <a:pt x="314706" y="2362962"/>
                  </a:lnTo>
                  <a:lnTo>
                    <a:pt x="371856" y="2478786"/>
                  </a:lnTo>
                  <a:lnTo>
                    <a:pt x="400812" y="2533650"/>
                  </a:lnTo>
                  <a:lnTo>
                    <a:pt x="429768" y="2585466"/>
                  </a:lnTo>
                  <a:lnTo>
                    <a:pt x="457962" y="2634996"/>
                  </a:lnTo>
                  <a:lnTo>
                    <a:pt x="501396" y="2704338"/>
                  </a:lnTo>
                  <a:lnTo>
                    <a:pt x="544830" y="2766822"/>
                  </a:lnTo>
                  <a:lnTo>
                    <a:pt x="559308" y="2785872"/>
                  </a:lnTo>
                  <a:lnTo>
                    <a:pt x="573786" y="2805684"/>
                  </a:lnTo>
                  <a:lnTo>
                    <a:pt x="588264" y="2823972"/>
                  </a:lnTo>
                  <a:lnTo>
                    <a:pt x="602742" y="2841498"/>
                  </a:lnTo>
                  <a:lnTo>
                    <a:pt x="616458" y="2859024"/>
                  </a:lnTo>
                  <a:lnTo>
                    <a:pt x="645414" y="2892552"/>
                  </a:lnTo>
                  <a:lnTo>
                    <a:pt x="674370" y="2924556"/>
                  </a:lnTo>
                  <a:lnTo>
                    <a:pt x="732282" y="2983230"/>
                  </a:lnTo>
                  <a:lnTo>
                    <a:pt x="774954" y="3023616"/>
                  </a:lnTo>
                  <a:lnTo>
                    <a:pt x="803910" y="3049524"/>
                  </a:lnTo>
                  <a:lnTo>
                    <a:pt x="861060" y="3099054"/>
                  </a:lnTo>
                  <a:lnTo>
                    <a:pt x="918972" y="3147060"/>
                  </a:lnTo>
                  <a:lnTo>
                    <a:pt x="937260" y="3124962"/>
                  </a:lnTo>
                  <a:close/>
                </a:path>
                <a:path w="939164" h="3907790">
                  <a:moveTo>
                    <a:pt x="938784" y="3888486"/>
                  </a:moveTo>
                  <a:lnTo>
                    <a:pt x="909828" y="3855720"/>
                  </a:lnTo>
                  <a:lnTo>
                    <a:pt x="881634" y="3821430"/>
                  </a:lnTo>
                  <a:lnTo>
                    <a:pt x="853440" y="3787902"/>
                  </a:lnTo>
                  <a:lnTo>
                    <a:pt x="824484" y="3752850"/>
                  </a:lnTo>
                  <a:lnTo>
                    <a:pt x="781812" y="3698748"/>
                  </a:lnTo>
                  <a:lnTo>
                    <a:pt x="768096" y="3679698"/>
                  </a:lnTo>
                  <a:lnTo>
                    <a:pt x="739140" y="3641598"/>
                  </a:lnTo>
                  <a:lnTo>
                    <a:pt x="710946" y="3601212"/>
                  </a:lnTo>
                  <a:lnTo>
                    <a:pt x="697230" y="3579876"/>
                  </a:lnTo>
                  <a:lnTo>
                    <a:pt x="682752" y="3558540"/>
                  </a:lnTo>
                  <a:lnTo>
                    <a:pt x="668274" y="3536442"/>
                  </a:lnTo>
                  <a:lnTo>
                    <a:pt x="654558" y="3513582"/>
                  </a:lnTo>
                  <a:lnTo>
                    <a:pt x="640080" y="3490722"/>
                  </a:lnTo>
                  <a:lnTo>
                    <a:pt x="625602" y="3466338"/>
                  </a:lnTo>
                  <a:lnTo>
                    <a:pt x="582930" y="3390138"/>
                  </a:lnTo>
                  <a:lnTo>
                    <a:pt x="569214" y="3362706"/>
                  </a:lnTo>
                  <a:lnTo>
                    <a:pt x="554736" y="3334512"/>
                  </a:lnTo>
                  <a:lnTo>
                    <a:pt x="526542" y="3276600"/>
                  </a:lnTo>
                  <a:lnTo>
                    <a:pt x="483870" y="3181350"/>
                  </a:lnTo>
                  <a:lnTo>
                    <a:pt x="455676" y="3112770"/>
                  </a:lnTo>
                  <a:lnTo>
                    <a:pt x="441198" y="3076956"/>
                  </a:lnTo>
                  <a:lnTo>
                    <a:pt x="426720" y="3040380"/>
                  </a:lnTo>
                  <a:lnTo>
                    <a:pt x="412242" y="3003042"/>
                  </a:lnTo>
                  <a:lnTo>
                    <a:pt x="398526" y="2964180"/>
                  </a:lnTo>
                  <a:lnTo>
                    <a:pt x="384048" y="2925318"/>
                  </a:lnTo>
                  <a:lnTo>
                    <a:pt x="369570" y="2884932"/>
                  </a:lnTo>
                  <a:lnTo>
                    <a:pt x="355854" y="2843784"/>
                  </a:lnTo>
                  <a:lnTo>
                    <a:pt x="341376" y="2801874"/>
                  </a:lnTo>
                  <a:lnTo>
                    <a:pt x="312420" y="2716530"/>
                  </a:lnTo>
                  <a:lnTo>
                    <a:pt x="284226" y="2628900"/>
                  </a:lnTo>
                  <a:lnTo>
                    <a:pt x="227076" y="2445258"/>
                  </a:lnTo>
                  <a:lnTo>
                    <a:pt x="198882" y="2350770"/>
                  </a:lnTo>
                  <a:lnTo>
                    <a:pt x="169926" y="2254758"/>
                  </a:lnTo>
                  <a:lnTo>
                    <a:pt x="112776" y="2058924"/>
                  </a:lnTo>
                  <a:lnTo>
                    <a:pt x="27432" y="1760220"/>
                  </a:lnTo>
                  <a:lnTo>
                    <a:pt x="0" y="1768602"/>
                  </a:lnTo>
                  <a:lnTo>
                    <a:pt x="85344" y="2067306"/>
                  </a:lnTo>
                  <a:lnTo>
                    <a:pt x="114300" y="2165604"/>
                  </a:lnTo>
                  <a:lnTo>
                    <a:pt x="142494" y="2263140"/>
                  </a:lnTo>
                  <a:lnTo>
                    <a:pt x="171450" y="2359152"/>
                  </a:lnTo>
                  <a:lnTo>
                    <a:pt x="199644" y="2453640"/>
                  </a:lnTo>
                  <a:lnTo>
                    <a:pt x="256794" y="2637282"/>
                  </a:lnTo>
                  <a:lnTo>
                    <a:pt x="313944" y="2811018"/>
                  </a:lnTo>
                  <a:lnTo>
                    <a:pt x="342900" y="2894076"/>
                  </a:lnTo>
                  <a:lnTo>
                    <a:pt x="357378" y="2934462"/>
                  </a:lnTo>
                  <a:lnTo>
                    <a:pt x="371856" y="2974086"/>
                  </a:lnTo>
                  <a:lnTo>
                    <a:pt x="385572" y="3012948"/>
                  </a:lnTo>
                  <a:lnTo>
                    <a:pt x="414528" y="3087624"/>
                  </a:lnTo>
                  <a:lnTo>
                    <a:pt x="429006" y="3123438"/>
                  </a:lnTo>
                  <a:lnTo>
                    <a:pt x="457200" y="3192018"/>
                  </a:lnTo>
                  <a:lnTo>
                    <a:pt x="486156" y="3257550"/>
                  </a:lnTo>
                  <a:lnTo>
                    <a:pt x="515112" y="3318510"/>
                  </a:lnTo>
                  <a:lnTo>
                    <a:pt x="529590" y="3347466"/>
                  </a:lnTo>
                  <a:lnTo>
                    <a:pt x="543306" y="3375660"/>
                  </a:lnTo>
                  <a:lnTo>
                    <a:pt x="572262" y="3429762"/>
                  </a:lnTo>
                  <a:lnTo>
                    <a:pt x="601218" y="3480816"/>
                  </a:lnTo>
                  <a:lnTo>
                    <a:pt x="630174" y="3528822"/>
                  </a:lnTo>
                  <a:lnTo>
                    <a:pt x="643890" y="3551682"/>
                  </a:lnTo>
                  <a:lnTo>
                    <a:pt x="672846" y="3595878"/>
                  </a:lnTo>
                  <a:lnTo>
                    <a:pt x="716280" y="3658362"/>
                  </a:lnTo>
                  <a:lnTo>
                    <a:pt x="745236" y="3697224"/>
                  </a:lnTo>
                  <a:lnTo>
                    <a:pt x="758952" y="3716274"/>
                  </a:lnTo>
                  <a:lnTo>
                    <a:pt x="802386" y="3771138"/>
                  </a:lnTo>
                  <a:lnTo>
                    <a:pt x="859536" y="3840480"/>
                  </a:lnTo>
                  <a:lnTo>
                    <a:pt x="888492" y="3874008"/>
                  </a:lnTo>
                  <a:lnTo>
                    <a:pt x="916686" y="3907536"/>
                  </a:lnTo>
                  <a:lnTo>
                    <a:pt x="938784" y="388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545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8067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92546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3.1 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簡單第一！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78067" y="3044951"/>
            <a:ext cx="4067175" cy="375285"/>
            <a:chOff x="5878067" y="3044951"/>
            <a:chExt cx="4067175" cy="375285"/>
          </a:xfrm>
        </p:grpSpPr>
        <p:sp>
          <p:nvSpPr>
            <p:cNvPr id="27" name="object 27"/>
            <p:cNvSpPr/>
            <p:nvPr/>
          </p:nvSpPr>
          <p:spPr>
            <a:xfrm>
              <a:off x="5892545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8067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92546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3.2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過度擬合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78067" y="3808476"/>
            <a:ext cx="4067175" cy="375285"/>
            <a:chOff x="5878067" y="3808476"/>
            <a:chExt cx="4067175" cy="375285"/>
          </a:xfrm>
        </p:grpSpPr>
        <p:sp>
          <p:nvSpPr>
            <p:cNvPr id="31" name="object 31"/>
            <p:cNvSpPr/>
            <p:nvPr/>
          </p:nvSpPr>
          <p:spPr>
            <a:xfrm>
              <a:off x="5892545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067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92546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3.3 </a:t>
            </a:r>
            <a:r>
              <a:rPr lang="zh-TW" altLang="en-US" sz="1800" b="1" spc="-70" dirty="0" smtClean="0">
                <a:latin typeface="Trebuchet MS"/>
                <a:cs typeface="Trebuchet MS"/>
              </a:rPr>
              <a:t>使用概率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78067" y="4570476"/>
            <a:ext cx="4067175" cy="375285"/>
            <a:chOff x="5878067" y="4570476"/>
            <a:chExt cx="4067175" cy="375285"/>
          </a:xfrm>
        </p:grpSpPr>
        <p:sp>
          <p:nvSpPr>
            <p:cNvPr id="35" name="object 35"/>
            <p:cNvSpPr/>
            <p:nvPr/>
          </p:nvSpPr>
          <p:spPr>
            <a:xfrm>
              <a:off x="5892545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067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92546" y="4584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3.4 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決策樹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8067" y="5332476"/>
            <a:ext cx="4067175" cy="375285"/>
            <a:chOff x="5878067" y="5332476"/>
            <a:chExt cx="4067175" cy="375285"/>
          </a:xfrm>
        </p:grpSpPr>
        <p:sp>
          <p:nvSpPr>
            <p:cNvPr id="39" name="object 39"/>
            <p:cNvSpPr/>
            <p:nvPr/>
          </p:nvSpPr>
          <p:spPr>
            <a:xfrm>
              <a:off x="5892545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78067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892546" y="5346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3.5 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修剪的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決策樹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70523" y="6100064"/>
            <a:ext cx="270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3.6 </a:t>
            </a:r>
            <a:r>
              <a:rPr sz="1800" b="1" spc="-100" dirty="0">
                <a:latin typeface="Trebuchet MS"/>
                <a:cs typeface="Trebuchet MS"/>
              </a:rPr>
              <a:t>Nearest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neighbor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867400" y="5873496"/>
            <a:ext cx="4121150" cy="683260"/>
            <a:chOff x="5867400" y="5873496"/>
            <a:chExt cx="4121150" cy="683260"/>
          </a:xfrm>
        </p:grpSpPr>
        <p:sp>
          <p:nvSpPr>
            <p:cNvPr id="43" name="object 43"/>
            <p:cNvSpPr/>
            <p:nvPr/>
          </p:nvSpPr>
          <p:spPr>
            <a:xfrm>
              <a:off x="5892546" y="6108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67400" y="5873496"/>
              <a:ext cx="4120896" cy="6827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557527" y="1125473"/>
            <a:ext cx="8392160" cy="5732780"/>
            <a:chOff x="1557527" y="1125473"/>
            <a:chExt cx="8392160" cy="5732780"/>
          </a:xfrm>
        </p:grpSpPr>
        <p:sp>
          <p:nvSpPr>
            <p:cNvPr id="4" name="object 4"/>
            <p:cNvSpPr/>
            <p:nvPr/>
          </p:nvSpPr>
          <p:spPr>
            <a:xfrm>
              <a:off x="1557527" y="4504944"/>
              <a:ext cx="3435096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40330" y="1125473"/>
              <a:ext cx="7309104" cy="54269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060950" y="195973"/>
            <a:ext cx="4540250" cy="7184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再</a:t>
            </a:r>
            <a:r>
              <a:rPr lang="zh-TW" altLang="en-US" dirty="0"/>
              <a:t>來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Temp(Temperature)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觀察</a:t>
            </a:r>
            <a:r>
              <a:rPr lang="en-US" altLang="zh-TW" dirty="0" smtClean="0"/>
              <a:t>Temp</a:t>
            </a:r>
            <a:r>
              <a:rPr lang="zh-TW" altLang="en-US" dirty="0" smtClean="0"/>
              <a:t>分類值，有</a:t>
            </a:r>
            <a:r>
              <a:rPr lang="en-US" altLang="zh-TW" dirty="0" smtClean="0"/>
              <a:t>Hot, Mild, Cool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755234"/>
            <a:ext cx="77552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40" dirty="0" smtClean="0">
                <a:latin typeface="Trebuchet MS"/>
                <a:cs typeface="Trebuchet MS"/>
              </a:rPr>
              <a:t>高度分支的屬性</a:t>
            </a:r>
            <a:r>
              <a:rPr sz="2800" b="1" spc="-215" dirty="0" smtClean="0">
                <a:latin typeface="Trebuchet MS"/>
                <a:cs typeface="Trebuchet MS"/>
              </a:rPr>
              <a:t> </a:t>
            </a:r>
            <a:r>
              <a:rPr sz="2800" b="1" spc="480" dirty="0" smtClean="0">
                <a:latin typeface="Trebuchet MS"/>
                <a:cs typeface="Trebuchet MS"/>
              </a:rPr>
              <a:t>—</a:t>
            </a:r>
            <a:r>
              <a:rPr sz="2800" b="1" spc="-215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200" dirty="0" smtClean="0">
                <a:latin typeface="Trebuchet MS"/>
                <a:cs typeface="Trebuchet MS"/>
              </a:rPr>
              <a:t>極端例子</a:t>
            </a:r>
            <a:r>
              <a:rPr sz="2800" b="1" spc="-190" dirty="0" smtClean="0">
                <a:latin typeface="Trebuchet MS"/>
                <a:cs typeface="Trebuchet MS"/>
              </a:rPr>
              <a:t>:</a:t>
            </a:r>
            <a:r>
              <a:rPr sz="2800" b="1" spc="-204" dirty="0" smtClean="0">
                <a:latin typeface="Trebuchet MS"/>
                <a:cs typeface="Trebuchet MS"/>
              </a:rPr>
              <a:t> </a:t>
            </a:r>
            <a:r>
              <a:rPr sz="2800" b="1" spc="-35" dirty="0">
                <a:latin typeface="Trebuchet MS"/>
                <a:cs typeface="Trebuchet MS"/>
              </a:rPr>
              <a:t>ID</a:t>
            </a:r>
            <a:r>
              <a:rPr sz="2800" b="1" spc="-220" dirty="0">
                <a:latin typeface="Trebuchet MS"/>
                <a:cs typeface="Trebuchet MS"/>
              </a:rPr>
              <a:t> </a:t>
            </a:r>
            <a:r>
              <a:rPr sz="2800" b="1" spc="-175" dirty="0">
                <a:latin typeface="Trebuchet MS"/>
                <a:cs typeface="Trebuchet MS"/>
              </a:rPr>
              <a:t>code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1143" y="1465164"/>
            <a:ext cx="4863084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06583" y="2132716"/>
            <a:ext cx="663575" cy="172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110">
              <a:lnSpc>
                <a:spcPts val="1545"/>
              </a:lnSpc>
            </a:pPr>
            <a:r>
              <a:rPr sz="1400" spc="-5" dirty="0"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72110" algn="l"/>
              </a:tabLst>
            </a:pPr>
            <a:r>
              <a:rPr sz="1400" spc="-5" dirty="0">
                <a:latin typeface="Arial"/>
                <a:cs typeface="Arial"/>
              </a:rPr>
              <a:t>e	</a:t>
            </a:r>
            <a:r>
              <a:rPr sz="1400" spc="-135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372745" algn="l"/>
              </a:tabLst>
            </a:pPr>
            <a:r>
              <a:rPr sz="1400" spc="-5" dirty="0">
                <a:latin typeface="Arial"/>
                <a:cs typeface="Arial"/>
              </a:rPr>
              <a:t>e	</a:t>
            </a:r>
            <a:r>
              <a:rPr sz="1400" spc="-135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  <a:p>
            <a:pPr marL="371475" indent="-372110">
              <a:lnSpc>
                <a:spcPct val="142900"/>
              </a:lnSpc>
              <a:tabLst>
                <a:tab pos="372745" algn="l"/>
              </a:tabLst>
            </a:pPr>
            <a:r>
              <a:rPr sz="1400" spc="-5" dirty="0">
                <a:latin typeface="Arial"/>
                <a:cs typeface="Arial"/>
              </a:rPr>
              <a:t>e		</a:t>
            </a:r>
            <a:r>
              <a:rPr sz="1400" spc="-135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es  No  </a:t>
            </a:r>
            <a:r>
              <a:rPr sz="1400" spc="-135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341091"/>
              </p:ext>
            </p:extLst>
          </p:nvPr>
        </p:nvGraphicFramePr>
        <p:xfrm>
          <a:off x="764793" y="1458814"/>
          <a:ext cx="4862826" cy="4571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24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Outlook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Temp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Humidity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Wind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Play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32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Overcast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Overcast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Overcast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93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Overcast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149">
                <a:tc gridSpan="2"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811268" y="1945224"/>
            <a:ext cx="5543550" cy="1995170"/>
            <a:chOff x="5617464" y="2612898"/>
            <a:chExt cx="5543550" cy="1995170"/>
          </a:xfrm>
        </p:grpSpPr>
        <p:sp>
          <p:nvSpPr>
            <p:cNvPr id="8" name="object 8"/>
            <p:cNvSpPr/>
            <p:nvPr/>
          </p:nvSpPr>
          <p:spPr>
            <a:xfrm>
              <a:off x="5646420" y="2641092"/>
              <a:ext cx="5486400" cy="1938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7464" y="2612898"/>
              <a:ext cx="5543550" cy="1995170"/>
            </a:xfrm>
            <a:custGeom>
              <a:avLst/>
              <a:gdLst/>
              <a:ahLst/>
              <a:cxnLst/>
              <a:rect l="l" t="t" r="r" b="b"/>
              <a:pathLst>
                <a:path w="5543550" h="1995170">
                  <a:moveTo>
                    <a:pt x="5543549" y="1994916"/>
                  </a:moveTo>
                  <a:lnTo>
                    <a:pt x="5543549" y="0"/>
                  </a:lnTo>
                  <a:lnTo>
                    <a:pt x="0" y="0"/>
                  </a:lnTo>
                  <a:lnTo>
                    <a:pt x="0" y="1994916"/>
                  </a:lnTo>
                  <a:lnTo>
                    <a:pt x="14477" y="1994916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5515356" y="28194"/>
                  </a:lnTo>
                  <a:lnTo>
                    <a:pt x="5515356" y="13716"/>
                  </a:lnTo>
                  <a:lnTo>
                    <a:pt x="5529834" y="28194"/>
                  </a:lnTo>
                  <a:lnTo>
                    <a:pt x="5529834" y="1994916"/>
                  </a:lnTo>
                  <a:lnTo>
                    <a:pt x="5543549" y="1994916"/>
                  </a:lnTo>
                  <a:close/>
                </a:path>
                <a:path w="5543550" h="199517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5543550" h="1995170">
                  <a:moveTo>
                    <a:pt x="28955" y="1966722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1966722"/>
                  </a:lnTo>
                  <a:lnTo>
                    <a:pt x="28955" y="1966722"/>
                  </a:lnTo>
                  <a:close/>
                </a:path>
                <a:path w="5543550" h="1995170">
                  <a:moveTo>
                    <a:pt x="5529834" y="1966722"/>
                  </a:moveTo>
                  <a:lnTo>
                    <a:pt x="14477" y="1966722"/>
                  </a:lnTo>
                  <a:lnTo>
                    <a:pt x="28955" y="1981200"/>
                  </a:lnTo>
                  <a:lnTo>
                    <a:pt x="28955" y="1994916"/>
                  </a:lnTo>
                  <a:lnTo>
                    <a:pt x="5515356" y="1994916"/>
                  </a:lnTo>
                  <a:lnTo>
                    <a:pt x="5515356" y="1981200"/>
                  </a:lnTo>
                  <a:lnTo>
                    <a:pt x="5529834" y="1966722"/>
                  </a:lnTo>
                  <a:close/>
                </a:path>
                <a:path w="5543550" h="1995170">
                  <a:moveTo>
                    <a:pt x="28955" y="1994916"/>
                  </a:moveTo>
                  <a:lnTo>
                    <a:pt x="28955" y="1981200"/>
                  </a:lnTo>
                  <a:lnTo>
                    <a:pt x="14477" y="1966722"/>
                  </a:lnTo>
                  <a:lnTo>
                    <a:pt x="14477" y="1994916"/>
                  </a:lnTo>
                  <a:lnTo>
                    <a:pt x="28955" y="1994916"/>
                  </a:lnTo>
                  <a:close/>
                </a:path>
                <a:path w="5543550" h="1995170">
                  <a:moveTo>
                    <a:pt x="5529834" y="28194"/>
                  </a:moveTo>
                  <a:lnTo>
                    <a:pt x="5515356" y="13716"/>
                  </a:lnTo>
                  <a:lnTo>
                    <a:pt x="5515356" y="28194"/>
                  </a:lnTo>
                  <a:lnTo>
                    <a:pt x="5529834" y="28194"/>
                  </a:lnTo>
                  <a:close/>
                </a:path>
                <a:path w="5543550" h="1995170">
                  <a:moveTo>
                    <a:pt x="5529834" y="1966722"/>
                  </a:moveTo>
                  <a:lnTo>
                    <a:pt x="5529834" y="28194"/>
                  </a:lnTo>
                  <a:lnTo>
                    <a:pt x="5515356" y="28194"/>
                  </a:lnTo>
                  <a:lnTo>
                    <a:pt x="5515356" y="1966722"/>
                  </a:lnTo>
                  <a:lnTo>
                    <a:pt x="5529834" y="1966722"/>
                  </a:lnTo>
                  <a:close/>
                </a:path>
                <a:path w="5543550" h="1995170">
                  <a:moveTo>
                    <a:pt x="5529834" y="1994916"/>
                  </a:moveTo>
                  <a:lnTo>
                    <a:pt x="5529834" y="1966722"/>
                  </a:lnTo>
                  <a:lnTo>
                    <a:pt x="5515356" y="1981200"/>
                  </a:lnTo>
                  <a:lnTo>
                    <a:pt x="5515356" y="1994916"/>
                  </a:lnTo>
                  <a:lnTo>
                    <a:pt x="5529834" y="1994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67400" y="4055455"/>
            <a:ext cx="445782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spc="-95" dirty="0" smtClean="0">
                <a:latin typeface="Trebuchet MS"/>
                <a:cs typeface="Trebuchet MS"/>
              </a:rPr>
              <a:t>ID code</a:t>
            </a:r>
            <a:r>
              <a:rPr lang="zh-TW" altLang="en-US" sz="2400" spc="-95" dirty="0" smtClean="0">
                <a:latin typeface="Trebuchet MS"/>
                <a:cs typeface="Trebuchet MS"/>
              </a:rPr>
              <a:t>的信息增益是最大的</a:t>
            </a:r>
            <a:endParaRPr lang="en-US" altLang="zh-TW" sz="2400" spc="-95" dirty="0" smtClean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105" dirty="0" smtClean="0">
                <a:latin typeface="Trebuchet MS"/>
                <a:cs typeface="Trebuchet MS"/>
              </a:rPr>
              <a:t>(</a:t>
            </a:r>
            <a:r>
              <a:rPr sz="2400" spc="-105" dirty="0">
                <a:latin typeface="Trebuchet MS"/>
                <a:cs typeface="Trebuchet MS"/>
              </a:rPr>
              <a:t>0.940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bits)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37471" y="304800"/>
            <a:ext cx="2514600" cy="1640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b="1" i="1" spc="-135" dirty="0" smtClean="0">
                <a:latin typeface="Trebuchet MS"/>
                <a:cs typeface="Trebuchet MS"/>
              </a:rPr>
              <a:t>比較</a:t>
            </a:r>
            <a:endParaRPr lang="en-US" altLang="zh-TW" b="1" i="1" spc="-13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b="1" spc="-135" dirty="0" smtClean="0">
                <a:latin typeface="Trebuchet MS"/>
                <a:cs typeface="Trebuchet MS"/>
              </a:rPr>
              <a:t>Outlook: 0.247 bits</a:t>
            </a:r>
            <a:endParaRPr lang="en-US" altLang="zh-TW" b="1" spc="-13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b="1" spc="-135" dirty="0" smtClean="0">
                <a:latin typeface="Trebuchet MS"/>
                <a:cs typeface="Trebuchet MS"/>
              </a:rPr>
              <a:t>Windy: 0.048 </a:t>
            </a:r>
            <a:r>
              <a:rPr lang="en-US" altLang="zh-TW" b="1" spc="-135" dirty="0">
                <a:latin typeface="Trebuchet MS"/>
                <a:cs typeface="Trebuchet MS"/>
              </a:rPr>
              <a:t>bits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b="1" spc="-135" dirty="0" smtClean="0">
                <a:latin typeface="Trebuchet MS"/>
                <a:cs typeface="Trebuchet MS"/>
              </a:rPr>
              <a:t>Humidity: 0.152 </a:t>
            </a:r>
            <a:r>
              <a:rPr lang="en-US" altLang="zh-TW" b="1" spc="-135" dirty="0">
                <a:latin typeface="Trebuchet MS"/>
                <a:cs typeface="Trebuchet MS"/>
              </a:rPr>
              <a:t>bits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b="1" spc="-135" dirty="0" smtClean="0">
                <a:latin typeface="Trebuchet MS"/>
                <a:cs typeface="Trebuchet MS"/>
              </a:rPr>
              <a:t>Temperature: 0.029 </a:t>
            </a:r>
            <a:r>
              <a:rPr lang="en-US" altLang="zh-TW" b="1" spc="-135" dirty="0">
                <a:latin typeface="Trebuchet MS"/>
                <a:cs typeface="Trebuchet MS"/>
              </a:rPr>
              <a:t>bits</a:t>
            </a:r>
            <a:endParaRPr lang="zh-TW" altLang="en-US" b="1" spc="-135" dirty="0">
              <a:latin typeface="Trebuchet MS"/>
              <a:cs typeface="Trebuchet M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00800" y="5410200"/>
            <a:ext cx="5642129" cy="12766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每個分類都形成一個節點</a:t>
            </a:r>
            <a:r>
              <a:rPr lang="en-US" altLang="zh-TW" sz="3600" dirty="0" smtClean="0"/>
              <a:t>=&gt;</a:t>
            </a:r>
            <a:r>
              <a:rPr lang="zh-TW" altLang="en-US" sz="3600" dirty="0" smtClean="0"/>
              <a:t>需要修剪</a:t>
            </a:r>
            <a:r>
              <a:rPr lang="zh-TW" altLang="en-US" sz="3600" dirty="0"/>
              <a:t>決策</a:t>
            </a:r>
            <a:r>
              <a:rPr lang="zh-TW" altLang="en-US" sz="3600" dirty="0" smtClean="0"/>
              <a:t>樹！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9478264" cy="3595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14" dirty="0" smtClean="0">
                <a:latin typeface="Trebuchet MS"/>
                <a:cs typeface="Trebuchet MS"/>
              </a:rPr>
              <a:t>怎麼修剪？</a:t>
            </a:r>
            <a:endParaRPr lang="en-US" sz="2800" b="1" spc="-114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lang="en-US" altLang="zh-TW" sz="3200" spc="-155" dirty="0" smtClean="0">
                <a:latin typeface="Trebuchet MS"/>
                <a:cs typeface="Trebuchet MS"/>
              </a:rPr>
              <a:t>J48</a:t>
            </a:r>
            <a:endParaRPr sz="2800" dirty="0">
              <a:latin typeface="Trebuchet MS"/>
              <a:cs typeface="Trebuchet MS"/>
            </a:endParaRPr>
          </a:p>
          <a:p>
            <a:pPr marL="1028065" marR="1353185" lvl="1" indent="-342900">
              <a:buClr>
                <a:schemeClr val="tx1"/>
              </a:buClr>
              <a:buFont typeface="Wingdings" panose="05000000000000000000" pitchFamily="2" charset="2"/>
              <a:buChar char="n"/>
              <a:tabLst>
                <a:tab pos="710565" algn="l"/>
                <a:tab pos="711200" algn="l"/>
              </a:tabLst>
            </a:pPr>
            <a:r>
              <a:rPr sz="2800" spc="-9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minNumObj</a:t>
            </a:r>
            <a:r>
              <a:rPr sz="2800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800" spc="-155" dirty="0" smtClean="0">
                <a:latin typeface="Trebuchet MS"/>
                <a:cs typeface="Trebuchet MS"/>
              </a:rPr>
              <a:t>參數</a:t>
            </a:r>
            <a:endParaRPr lang="en-US" altLang="zh-TW" sz="2800" spc="-155" dirty="0" smtClean="0">
              <a:latin typeface="Trebuchet MS"/>
              <a:cs typeface="Trebuchet MS"/>
            </a:endParaRPr>
          </a:p>
          <a:p>
            <a:pPr marL="1028065" marR="1353185" lvl="1" indent="-342900">
              <a:buClr>
                <a:schemeClr val="tx1"/>
              </a:buClr>
              <a:buFont typeface="Wingdings" panose="05000000000000000000" pitchFamily="2" charset="2"/>
              <a:buChar char="n"/>
              <a:tabLst>
                <a:tab pos="710565" algn="l"/>
                <a:tab pos="711200" algn="l"/>
              </a:tabLst>
            </a:pPr>
            <a:endParaRPr sz="2800" dirty="0" smtClean="0">
              <a:latin typeface="Trebuchet MS"/>
              <a:cs typeface="Trebuchet MS"/>
            </a:endParaRPr>
          </a:p>
          <a:p>
            <a:pPr marL="1053465" indent="-3429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sz="28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confidenceFactor</a:t>
            </a:r>
            <a:r>
              <a:rPr lang="zh-TW" altLang="en-US" sz="2800" spc="-155" dirty="0" smtClean="0">
                <a:latin typeface="Trebuchet MS"/>
                <a:cs typeface="Trebuchet MS"/>
              </a:rPr>
              <a:t>參數</a:t>
            </a:r>
            <a:endParaRPr lang="en-US" altLang="zh-TW" sz="2800" spc="-155" dirty="0" smtClean="0">
              <a:latin typeface="Trebuchet MS"/>
              <a:cs typeface="Trebuchet MS"/>
            </a:endParaRPr>
          </a:p>
          <a:p>
            <a:pPr marL="1053465" indent="-3429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n"/>
            </a:pPr>
            <a:endParaRPr sz="2800" dirty="0">
              <a:latin typeface="Trebuchet MS"/>
              <a:cs typeface="Trebuchet MS"/>
            </a:endParaRPr>
          </a:p>
          <a:p>
            <a:pPr marL="1053465" indent="-3429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sz="2800" spc="-11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subtreeRaising</a:t>
            </a:r>
            <a:r>
              <a:rPr lang="zh-TW" altLang="en-US" sz="2800" spc="-155" dirty="0" smtClean="0">
                <a:latin typeface="Trebuchet MS"/>
                <a:cs typeface="Trebuchet MS"/>
              </a:rPr>
              <a:t>參數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69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2407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828800"/>
            <a:ext cx="4991102" cy="1905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47800"/>
            <a:ext cx="5181600" cy="522665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897120" y="2133600"/>
            <a:ext cx="1960879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7673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左鍵點擊紅色方框處查看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的參數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559606"/>
            <a:ext cx="4876800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630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5638800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altLang="zh-TW" sz="2800" b="1" spc="-175" dirty="0" err="1" smtClean="0">
                <a:latin typeface="Trebuchet MS"/>
                <a:cs typeface="Trebuchet MS"/>
              </a:rPr>
              <a:t>minNumObj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參數：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「每</a:t>
            </a:r>
            <a:r>
              <a:rPr lang="zh-TW" altLang="en-US" sz="2800" dirty="0">
                <a:latin typeface="Trebuchet MS"/>
                <a:cs typeface="Trebuchet MS"/>
              </a:rPr>
              <a:t>個葉節點最少包含多少個</a:t>
            </a:r>
            <a:r>
              <a:rPr lang="zh-TW" altLang="en-US" sz="2800" dirty="0" smtClean="0">
                <a:latin typeface="Trebuchet MS"/>
                <a:cs typeface="Trebuchet MS"/>
              </a:rPr>
              <a:t>實例」</a:t>
            </a: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預設值為</a:t>
            </a:r>
            <a:r>
              <a:rPr lang="en-US" altLang="zh-TW" sz="2800" dirty="0" smtClean="0">
                <a:latin typeface="Trebuchet MS"/>
                <a:cs typeface="Trebuchet MS"/>
              </a:rPr>
              <a:t>2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55" y="208280"/>
            <a:ext cx="6150500" cy="64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21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altLang="zh-TW" sz="2800" b="1" spc="-175" dirty="0" err="1" smtClean="0">
                <a:latin typeface="Trebuchet MS"/>
                <a:cs typeface="Trebuchet MS"/>
              </a:rPr>
              <a:t>condienceFactor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</a:t>
            </a:r>
            <a:r>
              <a:rPr lang="zh-TW" altLang="en-US" sz="2800" b="1" spc="-175" dirty="0">
                <a:latin typeface="Trebuchet MS"/>
                <a:cs typeface="Trebuchet MS"/>
              </a:rPr>
              <a:t>：</a:t>
            </a:r>
            <a:endParaRPr lang="en-US" altLang="zh-TW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>
                <a:latin typeface="Trebuchet MS"/>
                <a:cs typeface="Trebuchet MS"/>
              </a:rPr>
              <a:t>「用於修剪的信心</a:t>
            </a:r>
            <a:r>
              <a:rPr lang="zh-TW" altLang="en-US" sz="2800" dirty="0" smtClean="0">
                <a:latin typeface="Trebuchet MS"/>
                <a:cs typeface="Trebuchet MS"/>
              </a:rPr>
              <a:t>因數</a:t>
            </a:r>
            <a:r>
              <a:rPr lang="en-US" altLang="zh-TW" sz="2800" dirty="0" smtClean="0">
                <a:latin typeface="Trebuchet MS"/>
                <a:cs typeface="Trebuchet MS"/>
              </a:rPr>
              <a:t>(</a:t>
            </a:r>
            <a:r>
              <a:rPr lang="zh-TW" altLang="en-US" sz="2800" dirty="0" smtClean="0">
                <a:latin typeface="Trebuchet MS"/>
                <a:cs typeface="Trebuchet MS"/>
              </a:rPr>
              <a:t>較</a:t>
            </a:r>
            <a:r>
              <a:rPr lang="zh-TW" altLang="en-US" sz="2800" dirty="0">
                <a:latin typeface="Trebuchet MS"/>
                <a:cs typeface="Trebuchet MS"/>
              </a:rPr>
              <a:t>小的值導致更多的</a:t>
            </a:r>
            <a:r>
              <a:rPr lang="zh-TW" altLang="en-US" sz="2800" dirty="0" smtClean="0">
                <a:latin typeface="Trebuchet MS"/>
                <a:cs typeface="Trebuchet MS"/>
              </a:rPr>
              <a:t>修剪</a:t>
            </a:r>
            <a:r>
              <a:rPr lang="en-US" altLang="zh-TW" sz="2800" dirty="0" smtClean="0">
                <a:latin typeface="Trebuchet MS"/>
                <a:cs typeface="Trebuchet MS"/>
              </a:rPr>
              <a:t>)</a:t>
            </a:r>
            <a:r>
              <a:rPr lang="zh-TW" altLang="en-US" sz="2800" dirty="0" smtClean="0">
                <a:latin typeface="Trebuchet MS"/>
                <a:cs typeface="Trebuchet MS"/>
              </a:rPr>
              <a:t>」</a:t>
            </a: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預設值為</a:t>
            </a:r>
            <a:r>
              <a:rPr lang="en-US" altLang="zh-TW" sz="2800" dirty="0" smtClean="0">
                <a:latin typeface="Trebuchet MS"/>
                <a:cs typeface="Trebuchet MS"/>
              </a:rPr>
              <a:t>0.25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81000"/>
            <a:ext cx="6784462" cy="63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65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38" y="712904"/>
            <a:ext cx="5629662" cy="5888923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152400" y="914400"/>
            <a:ext cx="5943600" cy="17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altLang="zh-TW" sz="2800" b="1" spc="-175" dirty="0" err="1" smtClean="0">
                <a:latin typeface="Trebuchet MS"/>
                <a:cs typeface="Trebuchet MS"/>
              </a:rPr>
              <a:t>subtreeRaising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</a:t>
            </a:r>
            <a:r>
              <a:rPr lang="zh-TW" altLang="en-US" sz="2800" b="1" spc="-175" dirty="0">
                <a:latin typeface="Trebuchet MS"/>
                <a:cs typeface="Trebuchet MS"/>
              </a:rPr>
              <a:t>：</a:t>
            </a:r>
            <a:endParaRPr lang="en-US" altLang="zh-TW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>
                <a:latin typeface="Trebuchet MS"/>
                <a:cs typeface="Trebuchet MS"/>
              </a:rPr>
              <a:t>「在修剪時，是否考慮子樹</a:t>
            </a:r>
            <a:r>
              <a:rPr lang="zh-TW" altLang="en-US" sz="2800" dirty="0" smtClean="0">
                <a:latin typeface="Trebuchet MS"/>
                <a:cs typeface="Trebuchet MS"/>
              </a:rPr>
              <a:t>提升操</a:t>
            </a:r>
            <a:r>
              <a:rPr lang="zh-TW" altLang="en-US" sz="2800" dirty="0">
                <a:latin typeface="Trebuchet MS"/>
                <a:cs typeface="Trebuchet MS"/>
              </a:rPr>
              <a:t>作</a:t>
            </a:r>
            <a:r>
              <a:rPr lang="zh-TW" altLang="en-US" sz="2800" dirty="0" smtClean="0">
                <a:latin typeface="Trebuchet MS"/>
                <a:cs typeface="Trebuchet MS"/>
              </a:rPr>
              <a:t>」</a:t>
            </a: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預設值為</a:t>
            </a:r>
            <a:r>
              <a:rPr lang="en-US" altLang="zh-TW" sz="2800" dirty="0" smtClean="0">
                <a:latin typeface="Trebuchet MS"/>
                <a:cs typeface="Trebuchet MS"/>
              </a:rPr>
              <a:t>True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dirty="0">
              <a:latin typeface="Trebuchet MS"/>
              <a:cs typeface="Trebuchet M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2400" y="4849228"/>
            <a:ext cx="5715000" cy="1752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800" dirty="0"/>
              <a:t>提升子樹實際上增加了算法的覆雜度，所以關閉它可以縮短運行時間。</a:t>
            </a:r>
          </a:p>
        </p:txBody>
      </p:sp>
    </p:spTree>
    <p:extLst>
      <p:ext uri="{BB962C8B-B14F-4D97-AF65-F5344CB8AC3E}">
        <p14:creationId xmlns:p14="http://schemas.microsoft.com/office/powerpoint/2010/main" val="5878109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9478264" cy="37907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14" dirty="0" smtClean="0">
                <a:latin typeface="Trebuchet MS"/>
                <a:cs typeface="Trebuchet MS"/>
              </a:rPr>
              <a:t>怎麼修剪？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marR="1353185" indent="-482600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如果節點已經非常小就不要繼續修剪了</a:t>
            </a:r>
            <a:endParaRPr lang="en-US" altLang="zh-TW" sz="2400" spc="-105" dirty="0" smtClean="0">
              <a:latin typeface="Trebuchet MS"/>
              <a:cs typeface="Trebuchet MS"/>
            </a:endParaRPr>
          </a:p>
          <a:p>
            <a:pPr marL="227965" marR="1353185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sz="2400" spc="-105" dirty="0">
                <a:latin typeface="Trebuchet MS"/>
                <a:cs typeface="Trebuchet MS"/>
              </a:rPr>
              <a:t>	</a:t>
            </a:r>
            <a:r>
              <a:rPr sz="2400" spc="-155" dirty="0" smtClean="0">
                <a:latin typeface="Trebuchet MS"/>
                <a:cs typeface="Trebuchet MS"/>
              </a:rPr>
              <a:t>(</a:t>
            </a:r>
            <a:r>
              <a:rPr sz="2400" spc="-155" dirty="0">
                <a:latin typeface="Trebuchet MS"/>
                <a:cs typeface="Trebuchet MS"/>
              </a:rPr>
              <a:t>J48 </a:t>
            </a:r>
            <a:r>
              <a:rPr sz="2400" spc="-90" dirty="0" err="1">
                <a:solidFill>
                  <a:srgbClr val="FF0000"/>
                </a:solidFill>
                <a:latin typeface="Trebuchet MS"/>
                <a:cs typeface="Trebuchet MS"/>
              </a:rPr>
              <a:t>minNumObj</a:t>
            </a:r>
            <a:r>
              <a:rPr sz="2400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400" spc="-155" dirty="0">
                <a:latin typeface="Trebuchet MS"/>
                <a:cs typeface="Trebuchet MS"/>
              </a:rPr>
              <a:t>參數</a:t>
            </a:r>
            <a:r>
              <a:rPr sz="2400" spc="-155" dirty="0" smtClean="0">
                <a:latin typeface="Trebuchet MS"/>
                <a:cs typeface="Trebuchet MS"/>
              </a:rPr>
              <a:t>, </a:t>
            </a:r>
            <a:r>
              <a:rPr lang="zh-TW" altLang="en-US" sz="2400" spc="-155" dirty="0" smtClean="0">
                <a:latin typeface="Trebuchet MS"/>
                <a:cs typeface="Trebuchet MS"/>
              </a:rPr>
              <a:t>預設值</a:t>
            </a:r>
            <a:r>
              <a:rPr lang="en-US" altLang="zh-TW" sz="2400" spc="-155" dirty="0" smtClean="0">
                <a:latin typeface="Trebuchet MS"/>
                <a:cs typeface="Trebuchet MS"/>
              </a:rPr>
              <a:t>:</a:t>
            </a:r>
            <a:r>
              <a:rPr sz="2400" spc="-425" dirty="0" smtClean="0">
                <a:latin typeface="Trebuchet MS"/>
                <a:cs typeface="Trebuchet MS"/>
              </a:rPr>
              <a:t> </a:t>
            </a:r>
            <a:r>
              <a:rPr sz="2400" spc="-100" dirty="0" smtClean="0">
                <a:latin typeface="Trebuchet MS"/>
                <a:cs typeface="Trebuchet MS"/>
              </a:rPr>
              <a:t>2)</a:t>
            </a:r>
            <a:endParaRPr sz="2400" dirty="0" smtClean="0">
              <a:latin typeface="Trebuchet MS"/>
              <a:cs typeface="Trebuchet MS"/>
            </a:endParaRPr>
          </a:p>
          <a:p>
            <a:pPr marL="710565" marR="5080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建立完整的樹然後從葉節點開始修剪，並在每個階段進行統計測試</a:t>
            </a:r>
            <a:endParaRPr sz="2400" dirty="0">
              <a:latin typeface="Trebuchet MS"/>
              <a:cs typeface="Trebuchet MS"/>
            </a:endParaRPr>
          </a:p>
          <a:p>
            <a:pPr marL="710565">
              <a:lnSpc>
                <a:spcPct val="100000"/>
              </a:lnSpc>
            </a:pPr>
            <a:r>
              <a:rPr sz="2400" spc="-125" dirty="0">
                <a:latin typeface="Trebuchet MS"/>
                <a:cs typeface="Trebuchet MS"/>
              </a:rPr>
              <a:t>(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confidenceFactor</a:t>
            </a:r>
            <a:r>
              <a:rPr lang="zh-TW" altLang="en-US" sz="2400" spc="-155" dirty="0">
                <a:latin typeface="Trebuchet MS"/>
                <a:cs typeface="Trebuchet MS"/>
              </a:rPr>
              <a:t>參數</a:t>
            </a:r>
            <a:r>
              <a:rPr lang="en-US" altLang="zh-TW" sz="2400" spc="-155" dirty="0">
                <a:latin typeface="Trebuchet MS"/>
                <a:cs typeface="Trebuchet MS"/>
              </a:rPr>
              <a:t>, </a:t>
            </a:r>
            <a:r>
              <a:rPr lang="zh-TW" altLang="en-US" sz="2400" spc="-155" dirty="0">
                <a:latin typeface="Trebuchet MS"/>
                <a:cs typeface="Trebuchet MS"/>
              </a:rPr>
              <a:t>預設值</a:t>
            </a:r>
            <a:r>
              <a:rPr lang="en-US" altLang="zh-TW" sz="2400" spc="-155" dirty="0" smtClean="0">
                <a:latin typeface="Trebuchet MS"/>
                <a:cs typeface="Trebuchet MS"/>
              </a:rPr>
              <a:t>:</a:t>
            </a:r>
            <a:r>
              <a:rPr lang="zh-TW" altLang="en-US" sz="2400" spc="-155" dirty="0" smtClean="0">
                <a:latin typeface="Trebuchet MS"/>
                <a:cs typeface="Trebuchet MS"/>
              </a:rPr>
              <a:t> </a:t>
            </a:r>
            <a:r>
              <a:rPr lang="zh-TW" altLang="en-US" sz="2400" spc="-425" dirty="0" smtClean="0">
                <a:latin typeface="Trebuchet MS"/>
                <a:cs typeface="Trebuchet MS"/>
              </a:rPr>
              <a:t> </a:t>
            </a:r>
            <a:r>
              <a:rPr sz="2400" spc="-114" dirty="0" smtClean="0">
                <a:latin typeface="Trebuchet MS"/>
                <a:cs typeface="Trebuchet MS"/>
              </a:rPr>
              <a:t>0.25</a:t>
            </a:r>
            <a:r>
              <a:rPr sz="2400" spc="-114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marR="438784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90" dirty="0" smtClean="0">
                <a:latin typeface="Trebuchet MS"/>
                <a:cs typeface="Trebuchet MS"/>
              </a:rPr>
              <a:t>有時候修剪內部節點是不錯的選擇</a:t>
            </a:r>
            <a:r>
              <a:rPr lang="zh-TW" altLang="en-US" sz="2400" spc="-90" dirty="0">
                <a:latin typeface="Trebuchet MS"/>
                <a:cs typeface="Trebuchet MS"/>
              </a:rPr>
              <a:t>，這替</a:t>
            </a:r>
            <a:r>
              <a:rPr lang="zh-TW" altLang="en-US" sz="2400" spc="-90" dirty="0" smtClean="0">
                <a:latin typeface="Trebuchet MS"/>
                <a:cs typeface="Trebuchet MS"/>
              </a:rPr>
              <a:t>它的</a:t>
            </a:r>
            <a:r>
              <a:rPr lang="zh-TW" altLang="en-US" sz="2400" spc="-90" dirty="0">
                <a:latin typeface="Trebuchet MS"/>
                <a:cs typeface="Trebuchet MS"/>
              </a:rPr>
              <a:t>子樹</a:t>
            </a:r>
            <a:r>
              <a:rPr lang="zh-TW" altLang="en-US" sz="2400" spc="-90" dirty="0" smtClean="0">
                <a:latin typeface="Trebuchet MS"/>
                <a:cs typeface="Trebuchet MS"/>
              </a:rPr>
              <a:t>提升了一階</a:t>
            </a:r>
            <a:endParaRPr sz="2400" dirty="0">
              <a:latin typeface="Trebuchet MS"/>
              <a:cs typeface="Trebuchet MS"/>
            </a:endParaRPr>
          </a:p>
          <a:p>
            <a:pPr marL="710565">
              <a:lnSpc>
                <a:spcPct val="100000"/>
              </a:lnSpc>
            </a:pPr>
            <a:r>
              <a:rPr sz="2400" spc="-114" dirty="0">
                <a:latin typeface="Trebuchet MS"/>
                <a:cs typeface="Trebuchet MS"/>
              </a:rPr>
              <a:t>(</a:t>
            </a:r>
            <a:r>
              <a:rPr sz="2400" spc="-114" dirty="0" err="1">
                <a:solidFill>
                  <a:srgbClr val="FF0000"/>
                </a:solidFill>
                <a:latin typeface="Trebuchet MS"/>
                <a:cs typeface="Trebuchet MS"/>
              </a:rPr>
              <a:t>subtreeRaising</a:t>
            </a:r>
            <a:r>
              <a:rPr sz="2400" spc="-114" dirty="0" smtClean="0">
                <a:latin typeface="Trebuchet MS"/>
                <a:cs typeface="Trebuchet MS"/>
              </a:rPr>
              <a:t>,</a:t>
            </a:r>
            <a:r>
              <a:rPr lang="zh-TW" altLang="en-US" sz="2400" spc="-155" dirty="0">
                <a:latin typeface="Trebuchet MS"/>
                <a:cs typeface="Trebuchet MS"/>
              </a:rPr>
              <a:t>預設值</a:t>
            </a:r>
            <a:r>
              <a:rPr lang="en-US" altLang="zh-TW" sz="2400" spc="-155" dirty="0">
                <a:latin typeface="Trebuchet MS"/>
                <a:cs typeface="Trebuchet MS"/>
              </a:rPr>
              <a:t>:</a:t>
            </a:r>
            <a:r>
              <a:rPr sz="2400" spc="-245" dirty="0" smtClean="0">
                <a:latin typeface="Trebuchet MS"/>
                <a:cs typeface="Trebuchet MS"/>
              </a:rPr>
              <a:t> </a:t>
            </a:r>
            <a:r>
              <a:rPr sz="2400" i="1" spc="-160" dirty="0">
                <a:latin typeface="Trebuchet MS"/>
                <a:cs typeface="Trebuchet MS"/>
              </a:rPr>
              <a:t>true</a:t>
            </a:r>
            <a:r>
              <a:rPr sz="2400" spc="-16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dirty="0" smtClean="0">
                <a:latin typeface="Trebuchet MS"/>
                <a:cs typeface="Trebuchet MS"/>
              </a:rPr>
              <a:t>修剪是雜亂</a:t>
            </a:r>
            <a:r>
              <a:rPr lang="zh-TW" altLang="en-US" sz="2400" spc="-180" dirty="0">
                <a:latin typeface="Trebuchet MS"/>
                <a:cs typeface="Trebuchet MS"/>
              </a:rPr>
              <a:t>、</a:t>
            </a:r>
            <a:r>
              <a:rPr lang="zh-TW" altLang="en-US" sz="2400" spc="-185" dirty="0" smtClean="0">
                <a:latin typeface="Trebuchet MS"/>
                <a:cs typeface="Trebuchet MS"/>
              </a:rPr>
              <a:t>複雜的過程且沒什麼啟發性</a:t>
            </a:r>
            <a:r>
              <a:rPr sz="2400" spc="-200" dirty="0" smtClean="0">
                <a:latin typeface="Trebuchet MS"/>
                <a:cs typeface="Trebuchet MS"/>
              </a:rPr>
              <a:t> 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2664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495800" y="207518"/>
            <a:ext cx="7620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b="1" i="1" dirty="0" smtClean="0"/>
              <a:t>Hot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計算在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hot</a:t>
            </a:r>
            <a:r>
              <a:rPr lang="zh-TW" altLang="en-US" dirty="0" smtClean="0"/>
              <a:t>的</a:t>
            </a:r>
            <a:r>
              <a:rPr lang="zh-TW" altLang="en-US" dirty="0"/>
              <a:t>實例中的</a:t>
            </a:r>
            <a:r>
              <a:rPr lang="en-US" altLang="zh-TW" dirty="0"/>
              <a:t>yes</a:t>
            </a:r>
            <a:r>
              <a:rPr lang="zh-TW" altLang="en-US" dirty="0"/>
              <a:t>和</a:t>
            </a:r>
            <a:r>
              <a:rPr lang="en-US" altLang="zh-TW" dirty="0"/>
              <a:t>no</a:t>
            </a:r>
            <a:r>
              <a:rPr lang="zh-TW" altLang="en-US" dirty="0"/>
              <a:t>數量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yes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no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 smtClean="0"/>
              <a:t>選定一個規則：</a:t>
            </a:r>
            <a:r>
              <a:rPr lang="zh-TW" altLang="en-US" dirty="0"/>
              <a:t> 「</a:t>
            </a:r>
            <a:r>
              <a:rPr lang="zh-TW" altLang="en-US" dirty="0" smtClean="0"/>
              <a:t>如果值是</a:t>
            </a:r>
            <a:r>
              <a:rPr lang="en-US" altLang="zh-TW" dirty="0" smtClean="0"/>
              <a:t>hot</a:t>
            </a:r>
            <a:r>
              <a:rPr lang="zh-TW" altLang="en-US" dirty="0" smtClean="0"/>
              <a:t>就</a:t>
            </a:r>
            <a:r>
              <a:rPr lang="zh-TW" altLang="en-US" dirty="0"/>
              <a:t>選</a:t>
            </a:r>
            <a:r>
              <a:rPr lang="en-US" altLang="zh-TW" dirty="0" smtClean="0"/>
              <a:t>no</a:t>
            </a:r>
            <a:r>
              <a:rPr lang="zh-TW" altLang="en-US" dirty="0" smtClean="0"/>
              <a:t> 」 。錯誤率是</a:t>
            </a:r>
            <a:r>
              <a:rPr lang="en-US" altLang="zh-TW" dirty="0" smtClean="0"/>
              <a:t>2/4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436296" y="2142461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991171" y="3085118"/>
            <a:ext cx="697612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439981" y="1822701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436296" y="25146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464005" y="586054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892062" y="182270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76800" y="21823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886578" y="2508501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906264" y="586054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0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966599" y="3957091"/>
            <a:ext cx="4691380" cy="883919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spc="-30" dirty="0">
                <a:latin typeface="Trebuchet MS"/>
                <a:cs typeface="Trebuchet MS"/>
              </a:rPr>
              <a:t>73.8% </a:t>
            </a:r>
            <a:r>
              <a:rPr sz="2000" spc="-140" dirty="0">
                <a:latin typeface="Trebuchet MS"/>
                <a:cs typeface="Trebuchet MS"/>
              </a:rPr>
              <a:t>accuracy, </a:t>
            </a:r>
            <a:r>
              <a:rPr sz="2000" spc="-105" dirty="0">
                <a:latin typeface="Trebuchet MS"/>
                <a:cs typeface="Trebuchet MS"/>
              </a:rPr>
              <a:t>tree </a:t>
            </a:r>
            <a:r>
              <a:rPr sz="2000" spc="-55" dirty="0">
                <a:latin typeface="Trebuchet MS"/>
                <a:cs typeface="Trebuchet MS"/>
              </a:rPr>
              <a:t>has </a:t>
            </a:r>
            <a:r>
              <a:rPr sz="2000" spc="-40" dirty="0">
                <a:latin typeface="Trebuchet MS"/>
                <a:cs typeface="Trebuchet MS"/>
              </a:rPr>
              <a:t>20 </a:t>
            </a:r>
            <a:r>
              <a:rPr sz="2000" spc="-120" dirty="0">
                <a:latin typeface="Trebuchet MS"/>
                <a:cs typeface="Trebuchet MS"/>
              </a:rPr>
              <a:t>leaves, </a:t>
            </a:r>
            <a:r>
              <a:rPr sz="2000" spc="-40" dirty="0">
                <a:latin typeface="Trebuchet MS"/>
                <a:cs typeface="Trebuchet MS"/>
              </a:rPr>
              <a:t>39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nodes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2659380" algn="l"/>
              </a:tabLst>
            </a:pPr>
            <a:r>
              <a:rPr sz="2000" spc="-30" dirty="0">
                <a:latin typeface="Trebuchet MS"/>
                <a:cs typeface="Trebuchet MS"/>
              </a:rPr>
              <a:t>72.7%	</a:t>
            </a:r>
            <a:r>
              <a:rPr sz="2000" spc="-40" dirty="0">
                <a:latin typeface="Trebuchet MS"/>
                <a:cs typeface="Trebuchet MS"/>
              </a:rPr>
              <a:t>22 </a:t>
            </a:r>
            <a:r>
              <a:rPr sz="2000" spc="-120" dirty="0">
                <a:latin typeface="Trebuchet MS"/>
                <a:cs typeface="Trebuchet MS"/>
              </a:rPr>
              <a:t>leaves, </a:t>
            </a:r>
            <a:r>
              <a:rPr sz="2000" spc="-40" dirty="0">
                <a:latin typeface="Trebuchet MS"/>
                <a:cs typeface="Trebuchet MS"/>
              </a:rPr>
              <a:t>43</a:t>
            </a:r>
            <a:r>
              <a:rPr sz="2000" spc="-33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nodes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0873" y="3107767"/>
            <a:ext cx="6519418" cy="174663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J48 </a:t>
            </a:r>
            <a:r>
              <a:rPr lang="zh-TW" altLang="en-US" sz="2400" spc="-155" dirty="0" smtClean="0">
                <a:latin typeface="Trebuchet MS"/>
                <a:cs typeface="Trebuchet MS"/>
              </a:rPr>
              <a:t>決策數學習器</a:t>
            </a:r>
            <a:r>
              <a:rPr sz="2400" spc="-195" dirty="0" smtClean="0">
                <a:latin typeface="Trebuchet MS"/>
                <a:cs typeface="Trebuchet MS"/>
              </a:rPr>
              <a:t>(</a:t>
            </a:r>
            <a:r>
              <a:rPr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r>
              <a:rPr sz="2400" spc="-195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用預設值修剪</a:t>
            </a:r>
            <a:r>
              <a:rPr sz="2400" spc="-145" dirty="0" smtClean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50" dirty="0" smtClean="0">
                <a:latin typeface="Trebuchet MS"/>
                <a:cs typeface="Trebuchet MS"/>
              </a:rPr>
              <a:t>關閉修剪</a:t>
            </a:r>
            <a:r>
              <a:rPr lang="en-US" altLang="zh-TW" sz="2400" spc="-150" dirty="0" smtClean="0">
                <a:latin typeface="Trebuchet MS"/>
                <a:cs typeface="Trebuchet MS"/>
              </a:rPr>
              <a:t>(</a:t>
            </a:r>
            <a:r>
              <a:rPr sz="2400" spc="-105" dirty="0" smtClean="0">
                <a:latin typeface="Trebuchet MS"/>
                <a:cs typeface="Trebuchet MS"/>
              </a:rPr>
              <a:t>pruning</a:t>
            </a:r>
            <a:r>
              <a:rPr lang="en-US" sz="2400" spc="-105" dirty="0" smtClean="0">
                <a:latin typeface="Trebuchet MS"/>
                <a:cs typeface="Trebuchet MS"/>
              </a:rPr>
              <a:t>)</a:t>
            </a:r>
            <a:r>
              <a:rPr sz="2400" spc="-105" dirty="0" smtClean="0">
                <a:latin typeface="Trebuchet MS"/>
                <a:cs typeface="Trebuchet MS"/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7018" y="1122299"/>
            <a:ext cx="9935464" cy="158376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zh-TW" altLang="en-US" sz="2800" b="1" spc="-155" dirty="0" smtClean="0">
                <a:latin typeface="Trebuchet MS"/>
                <a:cs typeface="Trebuchet MS"/>
              </a:rPr>
              <a:t>過度擬</a:t>
            </a:r>
            <a:r>
              <a:rPr lang="zh-TW" altLang="en-US" sz="2800" b="1" spc="-155" dirty="0">
                <a:latin typeface="Trebuchet MS"/>
                <a:cs typeface="Trebuchet MS"/>
              </a:rPr>
              <a:t>合</a:t>
            </a:r>
            <a:r>
              <a:rPr sz="2800" b="1" spc="-215" dirty="0" smtClean="0">
                <a:latin typeface="Trebuchet MS"/>
                <a:cs typeface="Trebuchet MS"/>
              </a:rPr>
              <a:t> </a:t>
            </a:r>
            <a:r>
              <a:rPr sz="2800" b="1" spc="-135" dirty="0" smtClean="0">
                <a:latin typeface="Trebuchet MS"/>
                <a:cs typeface="Trebuchet MS"/>
              </a:rPr>
              <a:t>(</a:t>
            </a:r>
            <a:r>
              <a:rPr sz="2800" b="1" spc="-135" dirty="0">
                <a:latin typeface="Trebuchet MS"/>
                <a:cs typeface="Trebuchet MS"/>
              </a:rPr>
              <a:t>again</a:t>
            </a:r>
            <a:r>
              <a:rPr sz="2800" b="1" spc="-135" dirty="0" smtClean="0">
                <a:latin typeface="Trebuchet MS"/>
                <a:cs typeface="Trebuchet MS"/>
              </a:rPr>
              <a:t>!)</a:t>
            </a:r>
            <a:endParaRPr lang="en-US" sz="2800" b="1" spc="-13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zh-TW" altLang="en-US" sz="2800" i="1" dirty="0">
                <a:latin typeface="Trebuchet MS"/>
                <a:cs typeface="Trebuchet MS"/>
              </a:rPr>
              <a:t>修剪的真正</a:t>
            </a:r>
            <a:r>
              <a:rPr lang="zh-TW" altLang="en-US" sz="2800" i="1" dirty="0" smtClean="0">
                <a:latin typeface="Trebuchet MS"/>
                <a:cs typeface="Trebuchet MS"/>
              </a:rPr>
              <a:t>原因：原始</a:t>
            </a:r>
            <a:r>
              <a:rPr lang="zh-TW" altLang="en-US" sz="2800" i="1" dirty="0">
                <a:latin typeface="Trebuchet MS"/>
                <a:cs typeface="Trebuchet MS"/>
              </a:rPr>
              <a:t>的未修剪的決策樹過度擬合</a:t>
            </a:r>
            <a:r>
              <a:rPr lang="zh-TW" altLang="en-US" sz="2800" i="1" dirty="0" smtClean="0">
                <a:latin typeface="Trebuchet MS"/>
                <a:cs typeface="Trebuchet MS"/>
              </a:rPr>
              <a:t>訓練資料集</a:t>
            </a:r>
            <a:endParaRPr sz="2800" i="1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zh-TW" altLang="en-US" sz="2800" i="1" spc="-140" dirty="0" smtClean="0">
                <a:latin typeface="Trebuchet MS"/>
                <a:cs typeface="Trebuchet MS"/>
              </a:rPr>
              <a:t>有時候簡化決策樹會帶來更好的結果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262645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739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5637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828800"/>
            <a:ext cx="4991102" cy="1905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59606"/>
            <a:ext cx="4380952" cy="441904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897120" y="2133600"/>
            <a:ext cx="1960879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1147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74676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確認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為</a:t>
            </a:r>
            <a:r>
              <a:rPr lang="zh-TW" altLang="en-US" b="1" spc="-175" dirty="0" smtClean="0">
                <a:latin typeface="Trebuchet MS"/>
                <a:cs typeface="Trebuchet MS"/>
              </a:rPr>
              <a:t>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Folds:10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」，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5" y="599831"/>
            <a:ext cx="4267200" cy="59631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20000" y="6019800"/>
            <a:ext cx="2057400" cy="552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772400" y="3581400"/>
            <a:ext cx="3733800" cy="476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6076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72.3181%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1447800"/>
            <a:ext cx="886287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61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12436" y="672184"/>
            <a:ext cx="112014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▼這個決策樹一共</a:t>
            </a:r>
            <a:r>
              <a:rPr lang="en-US" altLang="zh-TW" sz="2800" b="1" spc="-175" dirty="0">
                <a:latin typeface="Trebuchet MS"/>
                <a:cs typeface="Trebuchet MS"/>
              </a:rPr>
              <a:t>39</a:t>
            </a:r>
            <a:r>
              <a:rPr lang="zh-TW" altLang="en-US" sz="2800" b="1" spc="-175" dirty="0">
                <a:latin typeface="Trebuchet MS"/>
                <a:cs typeface="Trebuchet MS"/>
              </a:rPr>
              <a:t>個節點，其中</a:t>
            </a:r>
            <a:r>
              <a:rPr lang="en-US" altLang="zh-TW" sz="2800" b="1" spc="-175" dirty="0">
                <a:latin typeface="Trebuchet MS"/>
                <a:cs typeface="Trebuchet MS"/>
              </a:rPr>
              <a:t>20</a:t>
            </a:r>
            <a:r>
              <a:rPr lang="zh-TW" altLang="en-US" sz="2800" b="1" spc="-175" dirty="0">
                <a:latin typeface="Trebuchet MS"/>
                <a:cs typeface="Trebuchet MS"/>
              </a:rPr>
              <a:t>個是葉節點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(19</a:t>
            </a:r>
            <a:r>
              <a:rPr lang="zh-TW" altLang="en-US" sz="2800" b="1" spc="-175" dirty="0">
                <a:latin typeface="Trebuchet MS"/>
                <a:cs typeface="Trebuchet MS"/>
              </a:rPr>
              <a:t>個內部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節點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+20</a:t>
            </a:r>
            <a:r>
              <a:rPr lang="zh-TW" altLang="en-US" sz="2800" b="1" spc="-175" dirty="0">
                <a:latin typeface="Trebuchet MS"/>
                <a:cs typeface="Trebuchet MS"/>
              </a:rPr>
              <a:t>個葉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節點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" y="1676400"/>
            <a:ext cx="8650397" cy="51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98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16527" y="712905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接著我們試著去掉修剪過程。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左鍵點擊紅色方框處修改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的參數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7" y="1676400"/>
            <a:ext cx="4876800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467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將參數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unpruned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True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6199"/>
            <a:ext cx="6096000" cy="66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66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85188"/>
            <a:ext cx="4876800" cy="66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0" name="矩形 9"/>
          <p:cNvSpPr/>
          <p:nvPr/>
        </p:nvSpPr>
        <p:spPr>
          <a:xfrm>
            <a:off x="4876800" y="207518"/>
            <a:ext cx="7239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b="1" i="1" dirty="0" smtClean="0"/>
              <a:t>Mild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計算在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Mild</a:t>
            </a:r>
            <a:r>
              <a:rPr lang="zh-TW" altLang="en-US" dirty="0" smtClean="0"/>
              <a:t>的</a:t>
            </a:r>
            <a:r>
              <a:rPr lang="zh-TW" altLang="en-US" dirty="0"/>
              <a:t>實例中的</a:t>
            </a:r>
            <a:r>
              <a:rPr lang="en-US" altLang="zh-TW" dirty="0"/>
              <a:t>yes</a:t>
            </a:r>
            <a:r>
              <a:rPr lang="zh-TW" altLang="en-US" dirty="0"/>
              <a:t>和</a:t>
            </a:r>
            <a:r>
              <a:rPr lang="en-US" altLang="zh-TW" dirty="0"/>
              <a:t>no</a:t>
            </a:r>
            <a:r>
              <a:rPr lang="zh-TW" altLang="en-US" dirty="0"/>
              <a:t>數量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yes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no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 smtClean="0"/>
              <a:t>選定一個規則：「如果值是</a:t>
            </a:r>
            <a:r>
              <a:rPr lang="en-US" altLang="zh-TW" dirty="0" smtClean="0"/>
              <a:t>mild</a:t>
            </a:r>
            <a:r>
              <a:rPr lang="zh-TW" altLang="en-US" dirty="0" smtClean="0"/>
              <a:t>就選</a:t>
            </a:r>
            <a:r>
              <a:rPr lang="en-US" altLang="zh-TW" dirty="0" smtClean="0"/>
              <a:t>yes</a:t>
            </a:r>
            <a:r>
              <a:rPr lang="zh-TW" altLang="en-US" dirty="0"/>
              <a:t> 」 。</a:t>
            </a:r>
            <a:r>
              <a:rPr lang="zh-TW" altLang="en-US" dirty="0" smtClean="0"/>
              <a:t>錯誤率是</a:t>
            </a:r>
            <a:r>
              <a:rPr lang="en-US" altLang="zh-TW" dirty="0" smtClean="0"/>
              <a:t>2/6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2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7"/>
          <p:cNvGraphicFramePr>
            <a:graphicFrameLocks noGrp="1"/>
          </p:cNvGraphicFramePr>
          <p:nvPr/>
        </p:nvGraphicFramePr>
        <p:xfrm>
          <a:off x="1546134" y="1769328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2473614" y="4487696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986553" y="2446355"/>
            <a:ext cx="697612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73614" y="312851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427733" y="5121884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434083" y="5437953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971487" y="311483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971487" y="5418208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971487" y="443481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944420" y="5754783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427733" y="581004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470277" y="648621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971487" y="6466283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6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891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▼得到一個較剛才略低的準確率：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72.6563%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6584"/>
            <a:ext cx="9228286" cy="53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80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07818" y="795453"/>
            <a:ext cx="11755582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▼這是一棵大</a:t>
            </a:r>
            <a:r>
              <a:rPr lang="zh-TW" altLang="en-US" sz="2800" b="1" spc="-175" dirty="0">
                <a:latin typeface="Trebuchet MS"/>
                <a:cs typeface="Trebuchet MS"/>
              </a:rPr>
              <a:t>得多的決策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樹</a:t>
            </a:r>
            <a:r>
              <a:rPr lang="zh-TW" altLang="en-US" sz="2800" b="1" spc="-175" dirty="0">
                <a:latin typeface="Trebuchet MS"/>
                <a:cs typeface="Trebuchet MS"/>
              </a:rPr>
              <a:t> 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22</a:t>
            </a:r>
            <a:r>
              <a:rPr lang="zh-TW" altLang="en-US" sz="2800" b="1" spc="-175" dirty="0">
                <a:latin typeface="Trebuchet MS"/>
                <a:cs typeface="Trebuchet MS"/>
              </a:rPr>
              <a:t>個葉節點，一共</a:t>
            </a:r>
            <a:r>
              <a:rPr lang="en-US" altLang="zh-TW" sz="2800" b="1" spc="-175" dirty="0">
                <a:latin typeface="Trebuchet MS"/>
                <a:cs typeface="Trebuchet MS"/>
              </a:rPr>
              <a:t>43</a:t>
            </a:r>
            <a:r>
              <a:rPr lang="zh-TW" altLang="en-US" sz="2800" b="1" spc="-175" dirty="0">
                <a:latin typeface="Trebuchet MS"/>
                <a:cs typeface="Trebuchet MS"/>
              </a:rPr>
              <a:t>個節點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比起這更</a:t>
            </a:r>
            <a:r>
              <a:rPr lang="zh-TW" altLang="en-US" sz="2800" b="1" spc="-175" dirty="0">
                <a:latin typeface="Trebuchet MS"/>
                <a:cs typeface="Trebuchet MS"/>
              </a:rPr>
              <a:t>大更難理解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的決策樹，我們會更</a:t>
            </a:r>
            <a:r>
              <a:rPr lang="zh-TW" altLang="en-US" sz="2800" b="1" spc="-175" dirty="0">
                <a:latin typeface="Trebuchet MS"/>
                <a:cs typeface="Trebuchet MS"/>
              </a:rPr>
              <a:t>喜歡修剪之後的決策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樹。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752600"/>
            <a:ext cx="8667038" cy="48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940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300873" y="3412567"/>
            <a:ext cx="6519418" cy="13131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25" dirty="0" smtClean="0">
                <a:latin typeface="Trebuchet MS"/>
                <a:cs typeface="Trebuchet MS"/>
              </a:rPr>
              <a:t>極端例子</a:t>
            </a:r>
            <a:r>
              <a:rPr sz="2400" spc="-145" dirty="0" smtClean="0">
                <a:latin typeface="Trebuchet MS"/>
                <a:cs typeface="Trebuchet MS"/>
              </a:rPr>
              <a:t>:</a:t>
            </a:r>
            <a:r>
              <a:rPr sz="2400" spc="-250" dirty="0" smtClean="0">
                <a:latin typeface="Trebuchet MS"/>
                <a:cs typeface="Trebuchet MS"/>
              </a:rPr>
              <a:t> </a:t>
            </a:r>
            <a:r>
              <a:rPr sz="2400" b="1" spc="-170" dirty="0" smtClean="0">
                <a:solidFill>
                  <a:srgbClr val="FF0000"/>
                </a:solidFill>
                <a:latin typeface="Trebuchet MS"/>
                <a:cs typeface="Trebuchet MS"/>
              </a:rPr>
              <a:t>breast‐</a:t>
            </a:r>
            <a:r>
              <a:rPr sz="2400" b="1" spc="-17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cancer.arff</a:t>
            </a:r>
            <a:endParaRPr sz="2400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預設值</a:t>
            </a:r>
            <a:r>
              <a:rPr sz="2400" spc="-180" dirty="0" smtClean="0">
                <a:latin typeface="Trebuchet MS"/>
                <a:cs typeface="Trebuchet MS"/>
              </a:rPr>
              <a:t> </a:t>
            </a:r>
            <a:r>
              <a:rPr sz="2400" spc="-120" dirty="0" smtClean="0">
                <a:latin typeface="Trebuchet MS"/>
                <a:cs typeface="Trebuchet MS"/>
              </a:rPr>
              <a:t>(pruned):</a:t>
            </a:r>
            <a:endParaRPr sz="2400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spc="-90" dirty="0" smtClean="0">
                <a:latin typeface="Trebuchet MS"/>
                <a:cs typeface="Trebuchet MS"/>
              </a:rPr>
              <a:t>Unpruned: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6986" y="3841828"/>
            <a:ext cx="4691380" cy="883919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  <a:tabLst>
                <a:tab pos="2916555" algn="l"/>
              </a:tabLst>
            </a:pPr>
            <a:r>
              <a:rPr sz="2000" spc="-30" dirty="0">
                <a:latin typeface="Trebuchet MS"/>
                <a:cs typeface="Trebuchet MS"/>
              </a:rPr>
              <a:t>75.5% </a:t>
            </a:r>
            <a:r>
              <a:rPr sz="2000" spc="-140" dirty="0">
                <a:latin typeface="Trebuchet MS"/>
                <a:cs typeface="Trebuchet MS"/>
              </a:rPr>
              <a:t>accuracy,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tree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has	</a:t>
            </a:r>
            <a:r>
              <a:rPr sz="2000" spc="-40" dirty="0">
                <a:latin typeface="Trebuchet MS"/>
                <a:cs typeface="Trebuchet MS"/>
              </a:rPr>
              <a:t>4 </a:t>
            </a:r>
            <a:r>
              <a:rPr sz="2000" spc="-120" dirty="0">
                <a:latin typeface="Trebuchet MS"/>
                <a:cs typeface="Trebuchet MS"/>
              </a:rPr>
              <a:t>leaves, </a:t>
            </a:r>
            <a:r>
              <a:rPr sz="2000" spc="-40" dirty="0">
                <a:latin typeface="Trebuchet MS"/>
                <a:cs typeface="Trebuchet MS"/>
              </a:rPr>
              <a:t>6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nodes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2402840" algn="l"/>
              </a:tabLst>
            </a:pPr>
            <a:r>
              <a:rPr sz="2000" spc="-30" dirty="0">
                <a:latin typeface="Trebuchet MS"/>
                <a:cs typeface="Trebuchet MS"/>
              </a:rPr>
              <a:t>69.6%	</a:t>
            </a:r>
            <a:r>
              <a:rPr sz="2000" spc="-40" dirty="0">
                <a:latin typeface="Trebuchet MS"/>
                <a:cs typeface="Trebuchet MS"/>
              </a:rPr>
              <a:t>152 </a:t>
            </a:r>
            <a:r>
              <a:rPr sz="2000" spc="-120" dirty="0">
                <a:latin typeface="Trebuchet MS"/>
                <a:cs typeface="Trebuchet MS"/>
              </a:rPr>
              <a:t>leaves, </a:t>
            </a:r>
            <a:r>
              <a:rPr sz="2000" spc="-40" dirty="0">
                <a:latin typeface="Trebuchet MS"/>
                <a:cs typeface="Trebuchet MS"/>
              </a:rPr>
              <a:t>179</a:t>
            </a:r>
            <a:r>
              <a:rPr sz="2000" spc="-33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nodes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200" y="1131411"/>
            <a:ext cx="9935464" cy="158376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zh-TW" altLang="en-US" sz="2800" b="1" spc="-155" dirty="0" smtClean="0">
                <a:latin typeface="Trebuchet MS"/>
                <a:cs typeface="Trebuchet MS"/>
              </a:rPr>
              <a:t>過度擬</a:t>
            </a:r>
            <a:r>
              <a:rPr lang="zh-TW" altLang="en-US" sz="2800" b="1" spc="-155" dirty="0">
                <a:latin typeface="Trebuchet MS"/>
                <a:cs typeface="Trebuchet MS"/>
              </a:rPr>
              <a:t>合</a:t>
            </a:r>
            <a:r>
              <a:rPr sz="2800" b="1" spc="-215" dirty="0" smtClean="0">
                <a:latin typeface="Trebuchet MS"/>
                <a:cs typeface="Trebuchet MS"/>
              </a:rPr>
              <a:t> </a:t>
            </a:r>
            <a:r>
              <a:rPr sz="2800" b="1" spc="-135" dirty="0" smtClean="0">
                <a:latin typeface="Trebuchet MS"/>
                <a:cs typeface="Trebuchet MS"/>
              </a:rPr>
              <a:t>(</a:t>
            </a:r>
            <a:r>
              <a:rPr sz="2800" b="1" spc="-135" dirty="0">
                <a:latin typeface="Trebuchet MS"/>
                <a:cs typeface="Trebuchet MS"/>
              </a:rPr>
              <a:t>again</a:t>
            </a:r>
            <a:r>
              <a:rPr sz="2800" b="1" spc="-135" dirty="0" smtClean="0">
                <a:latin typeface="Trebuchet MS"/>
                <a:cs typeface="Trebuchet MS"/>
              </a:rPr>
              <a:t>!)</a:t>
            </a:r>
            <a:endParaRPr lang="en-US" sz="2800" b="1" spc="-13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zh-TW" altLang="en-US" sz="2800" i="1" dirty="0">
                <a:latin typeface="Trebuchet MS"/>
                <a:cs typeface="Trebuchet MS"/>
              </a:rPr>
              <a:t>修剪的真正</a:t>
            </a:r>
            <a:r>
              <a:rPr lang="zh-TW" altLang="en-US" sz="2800" i="1" dirty="0" smtClean="0">
                <a:latin typeface="Trebuchet MS"/>
                <a:cs typeface="Trebuchet MS"/>
              </a:rPr>
              <a:t>原因：原始</a:t>
            </a:r>
            <a:r>
              <a:rPr lang="zh-TW" altLang="en-US" sz="2800" i="1" dirty="0">
                <a:latin typeface="Trebuchet MS"/>
                <a:cs typeface="Trebuchet MS"/>
              </a:rPr>
              <a:t>的未修剪的決策樹過度擬合</a:t>
            </a:r>
            <a:r>
              <a:rPr lang="zh-TW" altLang="en-US" sz="2800" i="1" dirty="0" smtClean="0">
                <a:latin typeface="Trebuchet MS"/>
                <a:cs typeface="Trebuchet MS"/>
              </a:rPr>
              <a:t>訓練資料集</a:t>
            </a:r>
            <a:endParaRPr sz="2800" i="1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zh-TW" altLang="en-US" sz="2800" i="1" spc="-140" dirty="0" smtClean="0">
                <a:latin typeface="Trebuchet MS"/>
                <a:cs typeface="Trebuchet MS"/>
              </a:rPr>
              <a:t>有時候簡化決策樹會帶來更好的結果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62009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30018" y="768409"/>
            <a:ext cx="11734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zh-TW" altLang="en-US" sz="2400" b="1" spc="-175" dirty="0">
                <a:latin typeface="Trebuchet MS"/>
                <a:cs typeface="Trebuchet MS"/>
              </a:rPr>
              <a:t>再來用一組關於乳腺癌的數據演示另一個極端例子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。</a:t>
            </a:r>
            <a:endParaRPr lang="en-US" altLang="zh-TW" sz="2400" spc="-105" dirty="0" smtClean="0">
              <a:latin typeface="Trebuchet MS"/>
              <a:cs typeface="Trebuchet MS"/>
            </a:endParaRPr>
          </a:p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400" spc="-105" dirty="0" smtClean="0">
                <a:latin typeface="Trebuchet MS"/>
                <a:cs typeface="Trebuchet MS"/>
              </a:rPr>
              <a:t>1.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回到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Preprocess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介面左鍵點擊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400" spc="-105" dirty="0">
                <a:latin typeface="Trebuchet MS"/>
                <a:cs typeface="Trebuchet MS"/>
              </a:rPr>
              <a:t> 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400" b="1" spc="-140" dirty="0" smtClean="0">
                <a:solidFill>
                  <a:srgbClr val="FF0000"/>
                </a:solidFill>
                <a:latin typeface="Trebuchet MS"/>
                <a:cs typeface="Trebuchet MS"/>
              </a:rPr>
              <a:t>breast-</a:t>
            </a:r>
            <a:r>
              <a:rPr lang="en-US" altLang="zh-TW" sz="24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cancer.arff</a:t>
            </a:r>
            <a:r>
              <a:rPr lang="zh-TW" altLang="en-US" sz="2400" dirty="0" smtClean="0">
                <a:latin typeface="Trebuchet MS"/>
                <a:cs typeface="Trebuchet MS"/>
              </a:rPr>
              <a:t> 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4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4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4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05594" y="2465505"/>
            <a:ext cx="4452551" cy="230321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95709"/>
            <a:ext cx="6848600" cy="480989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2004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668000" y="6324600"/>
            <a:ext cx="5334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9383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5638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</a:t>
            </a:r>
            <a:r>
              <a:rPr lang="zh-TW" altLang="en-US" sz="2800" b="1" spc="-175" dirty="0">
                <a:latin typeface="Trebuchet MS"/>
                <a:cs typeface="Trebuchet MS"/>
              </a:rPr>
              <a:t>，左鍵點擊紅色方框處修改</a:t>
            </a:r>
            <a:r>
              <a:rPr lang="en-US" altLang="zh-TW" sz="2800" b="1" spc="-175" dirty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>
                <a:latin typeface="Trebuchet MS"/>
                <a:cs typeface="Trebuchet MS"/>
              </a:rPr>
              <a:t>的參數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18" y="533400"/>
            <a:ext cx="494682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713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unpruned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參數改為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False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1000"/>
            <a:ext cx="5791200" cy="63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201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17515"/>
            <a:ext cx="4572000" cy="63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168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11506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▼得到準確率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75.5</a:t>
            </a:r>
            <a:r>
              <a:rPr lang="en-US" altLang="zh-TW" sz="2800" b="1" spc="-175" dirty="0">
                <a:latin typeface="Trebuchet MS"/>
                <a:cs typeface="Trebuchet MS"/>
              </a:rPr>
              <a:t>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，且這棵決策樹只包含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4</a:t>
            </a:r>
            <a:r>
              <a:rPr lang="zh-TW" altLang="en-US" sz="2800" b="1" spc="-175" dirty="0">
                <a:latin typeface="Trebuchet MS"/>
                <a:cs typeface="Trebuchet MS"/>
              </a:rPr>
              <a:t>個葉節點和</a:t>
            </a:r>
            <a:r>
              <a:rPr lang="en-US" altLang="zh-TW" sz="2800" b="1" spc="-175" dirty="0">
                <a:latin typeface="Trebuchet MS"/>
                <a:cs typeface="Trebuchet MS"/>
              </a:rPr>
              <a:t>2</a:t>
            </a:r>
            <a:r>
              <a:rPr lang="zh-TW" altLang="en-US" sz="2800" b="1" spc="-175" dirty="0">
                <a:latin typeface="Trebuchet MS"/>
                <a:cs typeface="Trebuchet MS"/>
              </a:rPr>
              <a:t>個內部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節點。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45751"/>
            <a:ext cx="8894568" cy="50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233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722141"/>
            <a:ext cx="11658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>
                <a:latin typeface="Trebuchet MS"/>
                <a:cs typeface="Trebuchet MS"/>
              </a:rPr>
              <a:t>對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Result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list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中剛才的執行紀錄點擊滑鼠右鍵開啟選單，選擇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Visualize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tree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148214"/>
            <a:ext cx="6258709" cy="4191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4089"/>
          <a:stretch/>
        </p:blipFill>
        <p:spPr>
          <a:xfrm>
            <a:off x="1600200" y="1629429"/>
            <a:ext cx="2895600" cy="5228571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 rot="20571733">
            <a:off x="3973827" y="5704972"/>
            <a:ext cx="2617245" cy="1054610"/>
          </a:xfrm>
          <a:prstGeom prst="rightArrow">
            <a:avLst>
              <a:gd name="adj1" fmla="val 46276"/>
              <a:gd name="adj2" fmla="val 8025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單</a:t>
            </a:r>
            <a:r>
              <a:rPr lang="zh-TW" altLang="en-US" dirty="0"/>
              <a:t>擊</a:t>
            </a:r>
            <a:r>
              <a:rPr lang="zh-TW" altLang="en-US" dirty="0" smtClean="0"/>
              <a:t>右鍵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92394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▼得到一棵容易理解的決策樹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213"/>
          <a:stretch/>
        </p:blipFill>
        <p:spPr>
          <a:xfrm>
            <a:off x="381000" y="2003317"/>
            <a:ext cx="10744200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0" name="矩形 9"/>
          <p:cNvSpPr/>
          <p:nvPr/>
        </p:nvSpPr>
        <p:spPr>
          <a:xfrm>
            <a:off x="4876800" y="207518"/>
            <a:ext cx="7239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Cool</a:t>
            </a:r>
            <a:br>
              <a:rPr lang="en-US" altLang="zh-TW" dirty="0" smtClean="0"/>
            </a:br>
            <a:r>
              <a:rPr lang="zh-TW" altLang="en-US" dirty="0" smtClean="0"/>
              <a:t>計算</a:t>
            </a:r>
            <a:r>
              <a:rPr lang="zh-TW" altLang="en-US" dirty="0"/>
              <a:t>在</a:t>
            </a:r>
            <a:r>
              <a:rPr lang="en-US" altLang="zh-TW" dirty="0"/>
              <a:t>5</a:t>
            </a:r>
            <a:r>
              <a:rPr lang="zh-TW" altLang="en-US" dirty="0" smtClean="0"/>
              <a:t>個</a:t>
            </a:r>
            <a:r>
              <a:rPr lang="en-US" altLang="zh-TW" dirty="0" smtClean="0"/>
              <a:t>cool</a:t>
            </a:r>
            <a:r>
              <a:rPr lang="zh-TW" altLang="en-US" dirty="0" smtClean="0"/>
              <a:t>的</a:t>
            </a:r>
            <a:r>
              <a:rPr lang="zh-TW" altLang="en-US" dirty="0"/>
              <a:t>實例中的</a:t>
            </a:r>
            <a:r>
              <a:rPr lang="en-US" altLang="zh-TW" dirty="0"/>
              <a:t>yes</a:t>
            </a:r>
            <a:r>
              <a:rPr lang="zh-TW" altLang="en-US" dirty="0"/>
              <a:t>和</a:t>
            </a:r>
            <a:r>
              <a:rPr lang="en-US" altLang="zh-TW" dirty="0"/>
              <a:t>no</a:t>
            </a:r>
            <a:r>
              <a:rPr lang="zh-TW" altLang="en-US" dirty="0"/>
              <a:t>數量</a:t>
            </a:r>
            <a:r>
              <a:rPr lang="zh-TW" altLang="en-US" dirty="0" smtClean="0"/>
              <a:t>：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en-US" altLang="zh-TW" dirty="0" smtClean="0"/>
              <a:t>yes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no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 smtClean="0"/>
              <a:t>選定一個規則：</a:t>
            </a:r>
            <a:r>
              <a:rPr lang="zh-TW" altLang="en-US" dirty="0"/>
              <a:t> 「</a:t>
            </a:r>
            <a:r>
              <a:rPr lang="zh-TW" altLang="en-US" dirty="0" smtClean="0"/>
              <a:t>如果值是</a:t>
            </a:r>
            <a:r>
              <a:rPr lang="en-US" altLang="zh-TW" dirty="0" smtClean="0"/>
              <a:t>cool</a:t>
            </a:r>
            <a:r>
              <a:rPr lang="zh-TW" altLang="en-US" dirty="0" smtClean="0"/>
              <a:t>就選</a:t>
            </a:r>
            <a:r>
              <a:rPr lang="en-US" altLang="zh-TW" dirty="0" smtClean="0"/>
              <a:t>yes</a:t>
            </a:r>
            <a:r>
              <a:rPr lang="zh-TW" altLang="en-US" dirty="0" smtClean="0"/>
              <a:t>」。錯誤率是</a:t>
            </a:r>
            <a:r>
              <a:rPr lang="en-US" altLang="zh-TW" dirty="0" smtClean="0"/>
              <a:t>1/4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2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2441539" y="3850751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0000407" y="2798618"/>
            <a:ext cx="697612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2461340" y="31765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49795" y="3518518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441539" y="4515753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849170" y="448458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924159" y="385562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924159" y="3163178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924159" y="3479478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4116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16527" y="712905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接著我們試著去掉修剪過程。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左鍵點擊紅色方框處修改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的參數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7" y="1676400"/>
            <a:ext cx="4876800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439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將參數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unpruned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True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後，左鍵單擊下方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6199"/>
            <a:ext cx="6096000" cy="66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42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4876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>
                <a:latin typeface="Trebuchet MS"/>
                <a:cs typeface="Trebuchet MS"/>
              </a:rPr>
              <a:t>J48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85188"/>
            <a:ext cx="4876800" cy="66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663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711018"/>
            <a:ext cx="116586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▼得到了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69.5804%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準確率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這是一</a:t>
            </a:r>
            <a:r>
              <a:rPr lang="zh-TW" altLang="en-US" sz="2800" b="1" spc="-175" dirty="0">
                <a:latin typeface="Trebuchet MS"/>
                <a:cs typeface="Trebuchet MS"/>
              </a:rPr>
              <a:t>棵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巨大</a:t>
            </a:r>
            <a:r>
              <a:rPr lang="zh-TW" altLang="en-US" sz="2800" b="1" spc="-175" dirty="0">
                <a:latin typeface="Trebuchet MS"/>
                <a:cs typeface="Trebuchet MS"/>
              </a:rPr>
              <a:t>的決策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樹，有</a:t>
            </a:r>
            <a:r>
              <a:rPr lang="en-US" altLang="zh-TW" sz="2800" b="1" spc="-175" dirty="0">
                <a:latin typeface="Trebuchet MS"/>
                <a:cs typeface="Trebuchet MS"/>
              </a:rPr>
              <a:t>152</a:t>
            </a:r>
            <a:r>
              <a:rPr lang="zh-TW" altLang="en-US" sz="2800" b="1" spc="-175" dirty="0">
                <a:latin typeface="Trebuchet MS"/>
                <a:cs typeface="Trebuchet MS"/>
              </a:rPr>
              <a:t>個葉節點，共</a:t>
            </a:r>
            <a:r>
              <a:rPr lang="en-US" altLang="zh-TW" sz="2800" b="1" spc="-175" dirty="0">
                <a:latin typeface="Trebuchet MS"/>
                <a:cs typeface="Trebuchet MS"/>
              </a:rPr>
              <a:t>179</a:t>
            </a:r>
            <a:r>
              <a:rPr lang="zh-TW" altLang="en-US" sz="2800" b="1" spc="-175" dirty="0">
                <a:latin typeface="Trebuchet MS"/>
                <a:cs typeface="Trebuchet MS"/>
              </a:rPr>
              <a:t>個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節點。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98440"/>
            <a:ext cx="8305800" cy="52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454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52400" y="699289"/>
            <a:ext cx="11811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9.</a:t>
            </a:r>
            <a:r>
              <a:rPr lang="zh-TW" altLang="en-US" sz="2800" b="1" spc="-175" dirty="0">
                <a:latin typeface="Trebuchet MS"/>
                <a:cs typeface="Trebuchet MS"/>
              </a:rPr>
              <a:t>對</a:t>
            </a:r>
            <a:r>
              <a:rPr lang="en-US" altLang="zh-TW" sz="2800" b="1" spc="-175" dirty="0">
                <a:latin typeface="Trebuchet MS"/>
                <a:cs typeface="Trebuchet MS"/>
              </a:rPr>
              <a:t>Result</a:t>
            </a:r>
            <a:r>
              <a:rPr lang="zh-TW" altLang="en-US" sz="2800" b="1" spc="-175" dirty="0">
                <a:latin typeface="Trebuchet MS"/>
                <a:cs typeface="Trebuchet MS"/>
              </a:rPr>
              <a:t> </a:t>
            </a:r>
            <a:r>
              <a:rPr lang="en-US" altLang="zh-TW" sz="2800" b="1" spc="-175" dirty="0">
                <a:latin typeface="Trebuchet MS"/>
                <a:cs typeface="Trebuchet MS"/>
              </a:rPr>
              <a:t>list</a:t>
            </a:r>
            <a:r>
              <a:rPr lang="zh-TW" altLang="en-US" sz="2800" b="1" spc="-175" dirty="0">
                <a:latin typeface="Trebuchet MS"/>
                <a:cs typeface="Trebuchet MS"/>
              </a:rPr>
              <a:t>中剛才的執行紀錄點擊滑鼠右鍵開啟選單，選擇</a:t>
            </a:r>
            <a:r>
              <a:rPr lang="en-US" altLang="zh-TW" sz="2800" b="1" spc="-175" dirty="0">
                <a:latin typeface="Trebuchet MS"/>
                <a:cs typeface="Trebuchet MS"/>
              </a:rPr>
              <a:t>Visualize</a:t>
            </a:r>
            <a:r>
              <a:rPr lang="zh-TW" altLang="en-US" sz="2800" b="1" spc="-175" dirty="0">
                <a:latin typeface="Trebuchet MS"/>
                <a:cs typeface="Trebuchet MS"/>
              </a:rPr>
              <a:t> </a:t>
            </a:r>
            <a:r>
              <a:rPr lang="en-US" altLang="zh-TW" sz="2800" b="1" spc="-175" dirty="0">
                <a:latin typeface="Trebuchet MS"/>
                <a:cs typeface="Trebuchet MS"/>
              </a:rPr>
              <a:t>tree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752600"/>
            <a:ext cx="6135183" cy="4648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7" y="1371600"/>
            <a:ext cx="2743200" cy="5242976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20778469">
            <a:off x="3052831" y="5453675"/>
            <a:ext cx="3081468" cy="1054610"/>
          </a:xfrm>
          <a:prstGeom prst="rightArrow">
            <a:avLst>
              <a:gd name="adj1" fmla="val 46276"/>
              <a:gd name="adj2" fmla="val 8025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單</a:t>
            </a:r>
            <a:r>
              <a:rPr lang="zh-TW" altLang="en-US" dirty="0"/>
              <a:t>擊</a:t>
            </a:r>
            <a:r>
              <a:rPr lang="zh-TW" altLang="en-US" dirty="0" smtClean="0"/>
              <a:t>右鍵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5060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3.5 </a:t>
            </a:r>
            <a:r>
              <a:rPr lang="zh-TW" altLang="en-US" sz="3200" spc="-160" dirty="0"/>
              <a:t>修剪的決策樹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914400"/>
            <a:ext cx="10896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▼結果看不太到</a:t>
            </a:r>
            <a:r>
              <a:rPr lang="zh-TW" altLang="en-US" sz="2800" b="1" spc="-175" dirty="0">
                <a:latin typeface="Trebuchet MS"/>
                <a:cs typeface="Trebuchet MS"/>
              </a:rPr>
              <a:t>具體的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內容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所以我們更喜歡修剪過的樹，因為容易理解！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" y="1385820"/>
            <a:ext cx="7148945" cy="54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915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56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3.5 </a:t>
            </a:r>
            <a:r>
              <a:rPr lang="zh-TW" altLang="en-US" sz="3200" spc="-160" dirty="0" smtClean="0"/>
              <a:t>修剪的決策樹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710182" y="1432347"/>
            <a:ext cx="9643618" cy="3849131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800" spc="-200" dirty="0" smtClean="0">
                <a:latin typeface="Trebuchet MS"/>
                <a:cs typeface="Trebuchet MS"/>
              </a:rPr>
              <a:t>C4.5/J48</a:t>
            </a:r>
            <a:r>
              <a:rPr lang="zh-TW" altLang="en-US" sz="2800" spc="-200" dirty="0" smtClean="0">
                <a:latin typeface="Trebuchet MS"/>
                <a:cs typeface="Trebuchet MS"/>
              </a:rPr>
              <a:t>在早期機器學習方法中很受歡迎</a:t>
            </a:r>
            <a:endParaRPr sz="28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10" dirty="0" smtClean="0">
                <a:latin typeface="Trebuchet MS"/>
                <a:cs typeface="Trebuchet MS"/>
              </a:rPr>
              <a:t>許多不同的</a:t>
            </a:r>
            <a:r>
              <a:rPr lang="zh-TW" altLang="en-US" sz="2800" spc="-95" dirty="0" smtClean="0">
                <a:latin typeface="Trebuchet MS"/>
                <a:cs typeface="Trebuchet MS"/>
              </a:rPr>
              <a:t>修剪方式</a:t>
            </a:r>
            <a:endParaRPr sz="2800" dirty="0">
              <a:latin typeface="Trebuchet MS"/>
              <a:cs typeface="Trebuchet MS"/>
            </a:endParaRPr>
          </a:p>
          <a:p>
            <a:pPr marL="907415" lvl="1" indent="-352425">
              <a:lnSpc>
                <a:spcPct val="100000"/>
              </a:lnSpc>
              <a:spcBef>
                <a:spcPts val="52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主要用於改變樹的大小</a:t>
            </a:r>
            <a:endParaRPr sz="2400" dirty="0">
              <a:latin typeface="Trebuchet MS"/>
              <a:cs typeface="Trebuchet MS"/>
            </a:endParaRPr>
          </a:p>
          <a:p>
            <a:pPr marL="469900" marR="738505" indent="-4578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00" dirty="0">
                <a:latin typeface="Trebuchet MS"/>
                <a:cs typeface="Trebuchet MS"/>
              </a:rPr>
              <a:t>修剪</a:t>
            </a:r>
            <a:r>
              <a:rPr lang="zh-TW" altLang="en-US" sz="2800" spc="-100" dirty="0" smtClean="0">
                <a:latin typeface="Trebuchet MS"/>
                <a:cs typeface="Trebuchet MS"/>
              </a:rPr>
              <a:t>是</a:t>
            </a:r>
            <a:r>
              <a:rPr lang="zh-TW" altLang="en-US" sz="2800" spc="-100" dirty="0">
                <a:latin typeface="Trebuchet MS"/>
                <a:cs typeface="Trebuchet MS"/>
              </a:rPr>
              <a:t>一個</a:t>
            </a:r>
            <a:r>
              <a:rPr lang="zh-TW" altLang="en-US" sz="2800" spc="-100" dirty="0" smtClean="0">
                <a:latin typeface="Trebuchet MS"/>
                <a:cs typeface="Trebuchet MS"/>
              </a:rPr>
              <a:t>常用</a:t>
            </a:r>
            <a:r>
              <a:rPr lang="zh-TW" altLang="en-US" sz="2800" spc="-100" dirty="0">
                <a:latin typeface="Trebuchet MS"/>
                <a:cs typeface="Trebuchet MS"/>
              </a:rPr>
              <a:t>的</a:t>
            </a:r>
            <a:r>
              <a:rPr lang="zh-TW" altLang="en-US" sz="2800" spc="-100" dirty="0" smtClean="0">
                <a:latin typeface="Trebuchet MS"/>
                <a:cs typeface="Trebuchet MS"/>
              </a:rPr>
              <a:t>技術，它應用到不只是樹的結構上</a:t>
            </a:r>
            <a:endParaRPr lang="en-US" altLang="zh-TW" sz="2800" spc="-100" dirty="0" smtClean="0">
              <a:latin typeface="Trebuchet MS"/>
              <a:cs typeface="Trebuchet MS"/>
            </a:endParaRPr>
          </a:p>
          <a:p>
            <a:pPr marL="12066" marR="738505">
              <a:lnSpc>
                <a:spcPct val="100000"/>
              </a:lnSpc>
              <a:spcBef>
                <a:spcPts val="475"/>
              </a:spcBef>
              <a:tabLst>
                <a:tab pos="469265" algn="l"/>
                <a:tab pos="469900" algn="l"/>
              </a:tabLst>
            </a:pPr>
            <a:r>
              <a:rPr lang="en-US" altLang="zh-TW" sz="2800" spc="-100" dirty="0">
                <a:latin typeface="Trebuchet MS"/>
                <a:cs typeface="Trebuchet MS"/>
              </a:rPr>
              <a:t>	</a:t>
            </a:r>
            <a:r>
              <a:rPr lang="en-US" altLang="zh-TW" sz="2400" spc="-10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如</a:t>
            </a:r>
            <a:r>
              <a:rPr lang="en-US" altLang="zh-TW" sz="2400" spc="-100" dirty="0" smtClean="0">
                <a:latin typeface="Trebuchet MS"/>
                <a:cs typeface="Trebuchet MS"/>
              </a:rPr>
              <a:t>: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決策規則</a:t>
            </a:r>
            <a:r>
              <a:rPr lang="en-US" altLang="zh-TW" sz="2400" spc="-10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單變數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(</a:t>
            </a:r>
            <a:r>
              <a:rPr sz="2800" spc="-130" dirty="0" smtClean="0">
                <a:latin typeface="Trebuchet MS"/>
                <a:cs typeface="Trebuchet MS"/>
              </a:rPr>
              <a:t>Univariate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)</a:t>
            </a:r>
            <a:r>
              <a:rPr sz="2800" spc="-130" dirty="0" smtClean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vs. </a:t>
            </a:r>
            <a:r>
              <a:rPr lang="zh-TW" altLang="en-US" sz="2800" spc="-160" dirty="0" smtClean="0">
                <a:latin typeface="Trebuchet MS"/>
                <a:cs typeface="Trebuchet MS"/>
              </a:rPr>
              <a:t>多變數</a:t>
            </a:r>
            <a:r>
              <a:rPr lang="en-US" altLang="zh-TW" sz="2800" spc="-160" dirty="0" smtClean="0">
                <a:latin typeface="Trebuchet MS"/>
                <a:cs typeface="Trebuchet MS"/>
              </a:rPr>
              <a:t>(</a:t>
            </a:r>
            <a:r>
              <a:rPr sz="2800" spc="-145" dirty="0" smtClean="0">
                <a:latin typeface="Trebuchet MS"/>
                <a:cs typeface="Trebuchet MS"/>
              </a:rPr>
              <a:t>multivariate</a:t>
            </a:r>
            <a:r>
              <a:rPr lang="en-US" altLang="zh-TW" sz="2800" spc="-145" dirty="0" smtClean="0">
                <a:latin typeface="Trebuchet MS"/>
                <a:cs typeface="Trebuchet MS"/>
              </a:rPr>
              <a:t>)</a:t>
            </a:r>
            <a:r>
              <a:rPr lang="zh-TW" altLang="en-US" sz="2800" spc="-114" dirty="0" smtClean="0">
                <a:latin typeface="Trebuchet MS"/>
                <a:cs typeface="Trebuchet MS"/>
              </a:rPr>
              <a:t>決策樹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2425">
              <a:lnSpc>
                <a:spcPct val="100000"/>
              </a:lnSpc>
              <a:spcBef>
                <a:spcPts val="525"/>
              </a:spcBef>
              <a:buChar char="–"/>
              <a:tabLst>
                <a:tab pos="907415" algn="l"/>
                <a:tab pos="90805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對節點進行單一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(</a:t>
            </a:r>
            <a:r>
              <a:rPr sz="2400" spc="-105" dirty="0" smtClean="0">
                <a:latin typeface="Trebuchet MS"/>
                <a:cs typeface="Trebuchet MS"/>
              </a:rPr>
              <a:t>Single</a:t>
            </a:r>
            <a:r>
              <a:rPr lang="en-US" altLang="zh-TW" sz="2400" spc="-105" dirty="0" smtClean="0">
                <a:latin typeface="Trebuchet MS"/>
                <a:cs typeface="Trebuchet MS"/>
              </a:rPr>
              <a:t>)</a:t>
            </a:r>
            <a:r>
              <a:rPr sz="2400" spc="-105" dirty="0" smtClean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vs. </a:t>
            </a:r>
            <a:r>
              <a:rPr lang="zh-TW" altLang="en-US" sz="2400" spc="-140" dirty="0" smtClean="0">
                <a:latin typeface="Trebuchet MS"/>
                <a:cs typeface="Trebuchet MS"/>
              </a:rPr>
              <a:t>複合</a:t>
            </a:r>
            <a:r>
              <a:rPr lang="en-US" altLang="zh-TW" sz="2400" spc="-140" dirty="0" smtClean="0">
                <a:latin typeface="Trebuchet MS"/>
                <a:cs typeface="Trebuchet MS"/>
              </a:rPr>
              <a:t>(</a:t>
            </a:r>
            <a:r>
              <a:rPr sz="2400" spc="-75" dirty="0" smtClean="0">
                <a:latin typeface="Trebuchet MS"/>
                <a:cs typeface="Trebuchet MS"/>
              </a:rPr>
              <a:t>compound</a:t>
            </a:r>
            <a:r>
              <a:rPr lang="en-US" altLang="zh-TW" sz="2400" spc="-75" dirty="0" smtClean="0">
                <a:latin typeface="Trebuchet MS"/>
                <a:cs typeface="Trebuchet MS"/>
              </a:rPr>
              <a:t>)</a:t>
            </a:r>
            <a:r>
              <a:rPr lang="zh-TW" altLang="en-US" sz="2400" spc="-75" dirty="0" smtClean="0">
                <a:latin typeface="Trebuchet MS"/>
                <a:cs typeface="Trebuchet MS"/>
              </a:rPr>
              <a:t>測試</a:t>
            </a:r>
            <a:endParaRPr sz="24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從</a:t>
            </a:r>
            <a:r>
              <a:rPr sz="2800" spc="-120" dirty="0" smtClean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C4.5 </a:t>
            </a:r>
            <a:r>
              <a:rPr lang="zh-TW" altLang="en-US" sz="2800" spc="-120" dirty="0">
                <a:latin typeface="Trebuchet MS"/>
                <a:cs typeface="Trebuchet MS"/>
              </a:rPr>
              <a:t>到</a:t>
            </a:r>
            <a:r>
              <a:rPr sz="2800" spc="-120" dirty="0" smtClean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J48 </a:t>
            </a:r>
            <a:r>
              <a:rPr sz="2400" spc="-150" dirty="0" smtClean="0">
                <a:latin typeface="Trebuchet MS"/>
                <a:cs typeface="Trebuchet MS"/>
              </a:rPr>
              <a:t>(</a:t>
            </a:r>
            <a:r>
              <a:rPr sz="2400" spc="-85" dirty="0" smtClean="0">
                <a:latin typeface="Trebuchet MS"/>
                <a:cs typeface="Trebuchet MS"/>
              </a:rPr>
              <a:t>Lesson</a:t>
            </a:r>
            <a:r>
              <a:rPr sz="2400" spc="-470" dirty="0" smtClean="0">
                <a:latin typeface="Trebuchet MS"/>
                <a:cs typeface="Trebuchet MS"/>
              </a:rPr>
              <a:t> </a:t>
            </a:r>
            <a:r>
              <a:rPr sz="2400" spc="-130" dirty="0" smtClean="0">
                <a:latin typeface="Trebuchet MS"/>
                <a:cs typeface="Trebuchet MS"/>
              </a:rPr>
              <a:t>1.4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提過</a:t>
            </a:r>
            <a:r>
              <a:rPr sz="2400" spc="-13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8217" y="5744971"/>
            <a:ext cx="357251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6.1 </a:t>
            </a:r>
            <a:r>
              <a:rPr sz="2400" i="1" spc="-105" dirty="0">
                <a:latin typeface="Trebuchet MS"/>
                <a:cs typeface="Trebuchet MS"/>
              </a:rPr>
              <a:t>Decision</a:t>
            </a:r>
            <a:r>
              <a:rPr sz="2400" i="1" spc="-70" dirty="0">
                <a:latin typeface="Trebuchet MS"/>
                <a:cs typeface="Trebuchet MS"/>
              </a:rPr>
              <a:t> </a:t>
            </a:r>
            <a:r>
              <a:rPr sz="2400" i="1" spc="-150" dirty="0">
                <a:latin typeface="Trebuchet MS"/>
                <a:cs typeface="Trebuchet MS"/>
              </a:rPr>
              <a:t>trees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17964" y="4898897"/>
            <a:ext cx="2455164" cy="1842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02587" y="5974334"/>
            <a:ext cx="29959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3098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Ross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Quinlan,  </a:t>
            </a:r>
            <a:r>
              <a:rPr sz="2000" spc="-10" dirty="0">
                <a:latin typeface="Times New Roman"/>
                <a:cs typeface="Times New Roman"/>
              </a:rPr>
              <a:t>Australian </a:t>
            </a:r>
            <a:r>
              <a:rPr sz="2000" spc="-5" dirty="0">
                <a:latin typeface="Times New Roman"/>
                <a:cs typeface="Times New Roman"/>
              </a:rPr>
              <a:t>computer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scientist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3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6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90" dirty="0" smtClean="0">
                <a:latin typeface="Trebuchet MS"/>
                <a:cs typeface="Trebuchet MS"/>
              </a:rPr>
              <a:t>最近鄰居法</a:t>
            </a:r>
            <a:r>
              <a:rPr lang="en-US" altLang="zh-TW" sz="2000" i="1" spc="-90" dirty="0" smtClean="0">
                <a:latin typeface="Trebuchet MS"/>
                <a:cs typeface="Trebuchet MS"/>
              </a:rPr>
              <a:t>(</a:t>
            </a:r>
            <a:r>
              <a:rPr sz="2000" i="1" spc="-90" dirty="0" smtClean="0">
                <a:latin typeface="Trebuchet MS"/>
                <a:cs typeface="Trebuchet MS"/>
              </a:rPr>
              <a:t>Nearest</a:t>
            </a:r>
            <a:r>
              <a:rPr sz="2000" i="1" spc="-170" dirty="0" smtClean="0">
                <a:latin typeface="Trebuchet MS"/>
                <a:cs typeface="Trebuchet MS"/>
              </a:rPr>
              <a:t> </a:t>
            </a:r>
            <a:r>
              <a:rPr sz="2000" i="1" spc="-95" dirty="0" smtClean="0">
                <a:latin typeface="Trebuchet MS"/>
                <a:cs typeface="Trebuchet MS"/>
              </a:rPr>
              <a:t>neighbor</a:t>
            </a:r>
            <a:r>
              <a:rPr lang="en-US" altLang="zh-TW" sz="2000" i="1" spc="-9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56" y="4779264"/>
            <a:ext cx="2019300" cy="154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57527" y="4504944"/>
            <a:ext cx="3446145" cy="2353310"/>
            <a:chOff x="1557527" y="4504944"/>
            <a:chExt cx="3446145" cy="2353310"/>
          </a:xfrm>
        </p:grpSpPr>
        <p:sp>
          <p:nvSpPr>
            <p:cNvPr id="17" name="object 1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4504944"/>
              <a:ext cx="3445764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64429" y="2282951"/>
            <a:ext cx="4980940" cy="4051935"/>
            <a:chOff x="4964429" y="2282951"/>
            <a:chExt cx="4980940" cy="4051935"/>
          </a:xfrm>
        </p:grpSpPr>
        <p:sp>
          <p:nvSpPr>
            <p:cNvPr id="22" name="object 22"/>
            <p:cNvSpPr/>
            <p:nvPr/>
          </p:nvSpPr>
          <p:spPr>
            <a:xfrm>
              <a:off x="4964430" y="2426969"/>
              <a:ext cx="939165" cy="3907790"/>
            </a:xfrm>
            <a:custGeom>
              <a:avLst/>
              <a:gdLst/>
              <a:ahLst/>
              <a:cxnLst/>
              <a:rect l="l" t="t" r="r" b="b"/>
              <a:pathLst>
                <a:path w="939164" h="3907790">
                  <a:moveTo>
                    <a:pt x="928116" y="1521726"/>
                  </a:moveTo>
                  <a:lnTo>
                    <a:pt x="813816" y="1516392"/>
                  </a:lnTo>
                  <a:lnTo>
                    <a:pt x="757428" y="1514106"/>
                  </a:lnTo>
                  <a:lnTo>
                    <a:pt x="585978" y="1504962"/>
                  </a:lnTo>
                  <a:lnTo>
                    <a:pt x="414528" y="1491246"/>
                  </a:lnTo>
                  <a:lnTo>
                    <a:pt x="358140" y="1485912"/>
                  </a:lnTo>
                  <a:lnTo>
                    <a:pt x="300990" y="1479816"/>
                  </a:lnTo>
                  <a:lnTo>
                    <a:pt x="243840" y="1472958"/>
                  </a:lnTo>
                  <a:lnTo>
                    <a:pt x="186690" y="1466862"/>
                  </a:lnTo>
                  <a:lnTo>
                    <a:pt x="129540" y="1459242"/>
                  </a:lnTo>
                  <a:lnTo>
                    <a:pt x="15240" y="1445526"/>
                  </a:lnTo>
                  <a:lnTo>
                    <a:pt x="11430" y="1473720"/>
                  </a:lnTo>
                  <a:lnTo>
                    <a:pt x="125730" y="1488198"/>
                  </a:lnTo>
                  <a:lnTo>
                    <a:pt x="240030" y="1501914"/>
                  </a:lnTo>
                  <a:lnTo>
                    <a:pt x="355092" y="1514106"/>
                  </a:lnTo>
                  <a:lnTo>
                    <a:pt x="469392" y="1524774"/>
                  </a:lnTo>
                  <a:lnTo>
                    <a:pt x="526542" y="1529346"/>
                  </a:lnTo>
                  <a:lnTo>
                    <a:pt x="640842" y="1536966"/>
                  </a:lnTo>
                  <a:lnTo>
                    <a:pt x="698754" y="1540014"/>
                  </a:lnTo>
                  <a:lnTo>
                    <a:pt x="755904" y="1542300"/>
                  </a:lnTo>
                  <a:lnTo>
                    <a:pt x="813054" y="1545348"/>
                  </a:lnTo>
                  <a:lnTo>
                    <a:pt x="927354" y="1549920"/>
                  </a:lnTo>
                  <a:lnTo>
                    <a:pt x="928116" y="1521726"/>
                  </a:lnTo>
                  <a:close/>
                </a:path>
                <a:path w="939164" h="3907790">
                  <a:moveTo>
                    <a:pt x="932688" y="787146"/>
                  </a:moveTo>
                  <a:lnTo>
                    <a:pt x="923544" y="760476"/>
                  </a:lnTo>
                  <a:lnTo>
                    <a:pt x="866394" y="779526"/>
                  </a:lnTo>
                  <a:lnTo>
                    <a:pt x="808482" y="799338"/>
                  </a:lnTo>
                  <a:lnTo>
                    <a:pt x="751332" y="819912"/>
                  </a:lnTo>
                  <a:lnTo>
                    <a:pt x="664464" y="855726"/>
                  </a:lnTo>
                  <a:lnTo>
                    <a:pt x="607314" y="882396"/>
                  </a:lnTo>
                  <a:lnTo>
                    <a:pt x="549402" y="912114"/>
                  </a:lnTo>
                  <a:lnTo>
                    <a:pt x="491490" y="946404"/>
                  </a:lnTo>
                  <a:lnTo>
                    <a:pt x="462534" y="965454"/>
                  </a:lnTo>
                  <a:lnTo>
                    <a:pt x="448056" y="974598"/>
                  </a:lnTo>
                  <a:lnTo>
                    <a:pt x="433578" y="985266"/>
                  </a:lnTo>
                  <a:lnTo>
                    <a:pt x="404622" y="1005840"/>
                  </a:lnTo>
                  <a:lnTo>
                    <a:pt x="375666" y="1027938"/>
                  </a:lnTo>
                  <a:lnTo>
                    <a:pt x="318516" y="1074420"/>
                  </a:lnTo>
                  <a:lnTo>
                    <a:pt x="289560" y="1099566"/>
                  </a:lnTo>
                  <a:lnTo>
                    <a:pt x="232410" y="1150620"/>
                  </a:lnTo>
                  <a:lnTo>
                    <a:pt x="203454" y="1177290"/>
                  </a:lnTo>
                  <a:lnTo>
                    <a:pt x="175260" y="1203960"/>
                  </a:lnTo>
                  <a:lnTo>
                    <a:pt x="146304" y="1232154"/>
                  </a:lnTo>
                  <a:lnTo>
                    <a:pt x="117348" y="1259586"/>
                  </a:lnTo>
                  <a:lnTo>
                    <a:pt x="89154" y="1287780"/>
                  </a:lnTo>
                  <a:lnTo>
                    <a:pt x="60198" y="1315974"/>
                  </a:lnTo>
                  <a:lnTo>
                    <a:pt x="3048" y="1373124"/>
                  </a:lnTo>
                  <a:lnTo>
                    <a:pt x="23622" y="1393698"/>
                  </a:lnTo>
                  <a:lnTo>
                    <a:pt x="108966" y="1308354"/>
                  </a:lnTo>
                  <a:lnTo>
                    <a:pt x="137922" y="1280160"/>
                  </a:lnTo>
                  <a:lnTo>
                    <a:pt x="166116" y="1251966"/>
                  </a:lnTo>
                  <a:lnTo>
                    <a:pt x="223266" y="1197864"/>
                  </a:lnTo>
                  <a:lnTo>
                    <a:pt x="251460" y="1171956"/>
                  </a:lnTo>
                  <a:lnTo>
                    <a:pt x="308610" y="1120902"/>
                  </a:lnTo>
                  <a:lnTo>
                    <a:pt x="393954" y="1050036"/>
                  </a:lnTo>
                  <a:lnTo>
                    <a:pt x="450342" y="1008126"/>
                  </a:lnTo>
                  <a:lnTo>
                    <a:pt x="493014" y="979170"/>
                  </a:lnTo>
                  <a:lnTo>
                    <a:pt x="534924" y="953262"/>
                  </a:lnTo>
                  <a:lnTo>
                    <a:pt x="592074" y="922020"/>
                  </a:lnTo>
                  <a:lnTo>
                    <a:pt x="676656" y="881634"/>
                  </a:lnTo>
                  <a:lnTo>
                    <a:pt x="761238" y="846582"/>
                  </a:lnTo>
                  <a:lnTo>
                    <a:pt x="790194" y="836676"/>
                  </a:lnTo>
                  <a:lnTo>
                    <a:pt x="818388" y="826008"/>
                  </a:lnTo>
                  <a:lnTo>
                    <a:pt x="875538" y="806196"/>
                  </a:lnTo>
                  <a:lnTo>
                    <a:pt x="932688" y="787146"/>
                  </a:lnTo>
                  <a:close/>
                </a:path>
                <a:path w="939164" h="3907790">
                  <a:moveTo>
                    <a:pt x="933450" y="2284476"/>
                  </a:moveTo>
                  <a:lnTo>
                    <a:pt x="876300" y="2260854"/>
                  </a:lnTo>
                  <a:lnTo>
                    <a:pt x="848106" y="2248662"/>
                  </a:lnTo>
                  <a:lnTo>
                    <a:pt x="819150" y="2236470"/>
                  </a:lnTo>
                  <a:lnTo>
                    <a:pt x="790956" y="2223516"/>
                  </a:lnTo>
                  <a:lnTo>
                    <a:pt x="734568" y="2196084"/>
                  </a:lnTo>
                  <a:lnTo>
                    <a:pt x="705612" y="2182368"/>
                  </a:lnTo>
                  <a:lnTo>
                    <a:pt x="677418" y="2167128"/>
                  </a:lnTo>
                  <a:lnTo>
                    <a:pt x="649224" y="2151126"/>
                  </a:lnTo>
                  <a:lnTo>
                    <a:pt x="621030" y="2134362"/>
                  </a:lnTo>
                  <a:lnTo>
                    <a:pt x="592836" y="2116074"/>
                  </a:lnTo>
                  <a:lnTo>
                    <a:pt x="578358" y="2106930"/>
                  </a:lnTo>
                  <a:lnTo>
                    <a:pt x="564642" y="2097024"/>
                  </a:lnTo>
                  <a:lnTo>
                    <a:pt x="550164" y="2087118"/>
                  </a:lnTo>
                  <a:lnTo>
                    <a:pt x="521970" y="2066544"/>
                  </a:lnTo>
                  <a:lnTo>
                    <a:pt x="493776" y="2044446"/>
                  </a:lnTo>
                  <a:lnTo>
                    <a:pt x="465582" y="2020824"/>
                  </a:lnTo>
                  <a:lnTo>
                    <a:pt x="437388" y="1995678"/>
                  </a:lnTo>
                  <a:lnTo>
                    <a:pt x="423672" y="1982724"/>
                  </a:lnTo>
                  <a:lnTo>
                    <a:pt x="409194" y="1969770"/>
                  </a:lnTo>
                  <a:lnTo>
                    <a:pt x="394716" y="1956054"/>
                  </a:lnTo>
                  <a:lnTo>
                    <a:pt x="381000" y="1941576"/>
                  </a:lnTo>
                  <a:lnTo>
                    <a:pt x="366522" y="1927860"/>
                  </a:lnTo>
                  <a:lnTo>
                    <a:pt x="338328" y="1898142"/>
                  </a:lnTo>
                  <a:lnTo>
                    <a:pt x="281178" y="1836420"/>
                  </a:lnTo>
                  <a:lnTo>
                    <a:pt x="252984" y="1804416"/>
                  </a:lnTo>
                  <a:lnTo>
                    <a:pt x="224028" y="1770888"/>
                  </a:lnTo>
                  <a:lnTo>
                    <a:pt x="195834" y="1737360"/>
                  </a:lnTo>
                  <a:lnTo>
                    <a:pt x="167640" y="1703070"/>
                  </a:lnTo>
                  <a:lnTo>
                    <a:pt x="138684" y="1668780"/>
                  </a:lnTo>
                  <a:lnTo>
                    <a:pt x="24384" y="1527048"/>
                  </a:lnTo>
                  <a:lnTo>
                    <a:pt x="2286" y="1544574"/>
                  </a:lnTo>
                  <a:lnTo>
                    <a:pt x="59436" y="1616202"/>
                  </a:lnTo>
                  <a:lnTo>
                    <a:pt x="88392" y="1651254"/>
                  </a:lnTo>
                  <a:lnTo>
                    <a:pt x="116586" y="1686306"/>
                  </a:lnTo>
                  <a:lnTo>
                    <a:pt x="173736" y="1755648"/>
                  </a:lnTo>
                  <a:lnTo>
                    <a:pt x="202692" y="1789938"/>
                  </a:lnTo>
                  <a:lnTo>
                    <a:pt x="230886" y="1822704"/>
                  </a:lnTo>
                  <a:lnTo>
                    <a:pt x="259842" y="1855470"/>
                  </a:lnTo>
                  <a:lnTo>
                    <a:pt x="288798" y="1886712"/>
                  </a:lnTo>
                  <a:lnTo>
                    <a:pt x="316992" y="1917954"/>
                  </a:lnTo>
                  <a:lnTo>
                    <a:pt x="345948" y="1947672"/>
                  </a:lnTo>
                  <a:lnTo>
                    <a:pt x="374904" y="1976628"/>
                  </a:lnTo>
                  <a:lnTo>
                    <a:pt x="403860" y="2004060"/>
                  </a:lnTo>
                  <a:lnTo>
                    <a:pt x="432816" y="2029968"/>
                  </a:lnTo>
                  <a:lnTo>
                    <a:pt x="461772" y="2054352"/>
                  </a:lnTo>
                  <a:lnTo>
                    <a:pt x="475488" y="2066544"/>
                  </a:lnTo>
                  <a:lnTo>
                    <a:pt x="533400" y="2110740"/>
                  </a:lnTo>
                  <a:lnTo>
                    <a:pt x="605790" y="2157984"/>
                  </a:lnTo>
                  <a:lnTo>
                    <a:pt x="692658" y="2207514"/>
                  </a:lnTo>
                  <a:lnTo>
                    <a:pt x="749808" y="2235708"/>
                  </a:lnTo>
                  <a:lnTo>
                    <a:pt x="807720" y="2262378"/>
                  </a:lnTo>
                  <a:lnTo>
                    <a:pt x="836676" y="2274570"/>
                  </a:lnTo>
                  <a:lnTo>
                    <a:pt x="922020" y="2311146"/>
                  </a:lnTo>
                  <a:lnTo>
                    <a:pt x="933450" y="2284476"/>
                  </a:lnTo>
                  <a:close/>
                </a:path>
                <a:path w="939164" h="3907790">
                  <a:moveTo>
                    <a:pt x="935736" y="23622"/>
                  </a:moveTo>
                  <a:lnTo>
                    <a:pt x="919734" y="0"/>
                  </a:lnTo>
                  <a:lnTo>
                    <a:pt x="890778" y="20574"/>
                  </a:lnTo>
                  <a:lnTo>
                    <a:pt x="862584" y="41148"/>
                  </a:lnTo>
                  <a:lnTo>
                    <a:pt x="833628" y="61722"/>
                  </a:lnTo>
                  <a:lnTo>
                    <a:pt x="775716" y="105156"/>
                  </a:lnTo>
                  <a:lnTo>
                    <a:pt x="718566" y="151638"/>
                  </a:lnTo>
                  <a:lnTo>
                    <a:pt x="660654" y="202692"/>
                  </a:lnTo>
                  <a:lnTo>
                    <a:pt x="631698" y="230124"/>
                  </a:lnTo>
                  <a:lnTo>
                    <a:pt x="602742" y="259842"/>
                  </a:lnTo>
                  <a:lnTo>
                    <a:pt x="560070" y="307086"/>
                  </a:lnTo>
                  <a:lnTo>
                    <a:pt x="531114" y="340614"/>
                  </a:lnTo>
                  <a:lnTo>
                    <a:pt x="487680" y="395478"/>
                  </a:lnTo>
                  <a:lnTo>
                    <a:pt x="458724" y="435102"/>
                  </a:lnTo>
                  <a:lnTo>
                    <a:pt x="429768" y="477774"/>
                  </a:lnTo>
                  <a:lnTo>
                    <a:pt x="401574" y="521970"/>
                  </a:lnTo>
                  <a:lnTo>
                    <a:pt x="372618" y="568452"/>
                  </a:lnTo>
                  <a:lnTo>
                    <a:pt x="343662" y="617220"/>
                  </a:lnTo>
                  <a:lnTo>
                    <a:pt x="286512" y="719328"/>
                  </a:lnTo>
                  <a:lnTo>
                    <a:pt x="257556" y="773430"/>
                  </a:lnTo>
                  <a:lnTo>
                    <a:pt x="200406" y="884682"/>
                  </a:lnTo>
                  <a:lnTo>
                    <a:pt x="172212" y="942594"/>
                  </a:lnTo>
                  <a:lnTo>
                    <a:pt x="143256" y="1000506"/>
                  </a:lnTo>
                  <a:lnTo>
                    <a:pt x="57912" y="1179588"/>
                  </a:lnTo>
                  <a:lnTo>
                    <a:pt x="762" y="1300746"/>
                  </a:lnTo>
                  <a:lnTo>
                    <a:pt x="26670" y="1312938"/>
                  </a:lnTo>
                  <a:lnTo>
                    <a:pt x="83820" y="1191780"/>
                  </a:lnTo>
                  <a:lnTo>
                    <a:pt x="140970" y="1072134"/>
                  </a:lnTo>
                  <a:lnTo>
                    <a:pt x="197358" y="954786"/>
                  </a:lnTo>
                  <a:lnTo>
                    <a:pt x="226314" y="897636"/>
                  </a:lnTo>
                  <a:lnTo>
                    <a:pt x="254508" y="841248"/>
                  </a:lnTo>
                  <a:lnTo>
                    <a:pt x="311658" y="733044"/>
                  </a:lnTo>
                  <a:lnTo>
                    <a:pt x="368808" y="630936"/>
                  </a:lnTo>
                  <a:lnTo>
                    <a:pt x="397002" y="582930"/>
                  </a:lnTo>
                  <a:lnTo>
                    <a:pt x="454152" y="493014"/>
                  </a:lnTo>
                  <a:lnTo>
                    <a:pt x="482346" y="451866"/>
                  </a:lnTo>
                  <a:lnTo>
                    <a:pt x="510540" y="413004"/>
                  </a:lnTo>
                  <a:lnTo>
                    <a:pt x="538734" y="376428"/>
                  </a:lnTo>
                  <a:lnTo>
                    <a:pt x="567690" y="342138"/>
                  </a:lnTo>
                  <a:lnTo>
                    <a:pt x="581406" y="325374"/>
                  </a:lnTo>
                  <a:lnTo>
                    <a:pt x="609600" y="294132"/>
                  </a:lnTo>
                  <a:lnTo>
                    <a:pt x="624078" y="279654"/>
                  </a:lnTo>
                  <a:lnTo>
                    <a:pt x="637794" y="264414"/>
                  </a:lnTo>
                  <a:lnTo>
                    <a:pt x="652272" y="250698"/>
                  </a:lnTo>
                  <a:lnTo>
                    <a:pt x="665988" y="236982"/>
                  </a:lnTo>
                  <a:lnTo>
                    <a:pt x="680466" y="223266"/>
                  </a:lnTo>
                  <a:lnTo>
                    <a:pt x="736854" y="172974"/>
                  </a:lnTo>
                  <a:lnTo>
                    <a:pt x="765810" y="150114"/>
                  </a:lnTo>
                  <a:lnTo>
                    <a:pt x="794004" y="127254"/>
                  </a:lnTo>
                  <a:lnTo>
                    <a:pt x="850392" y="84582"/>
                  </a:lnTo>
                  <a:lnTo>
                    <a:pt x="879348" y="64008"/>
                  </a:lnTo>
                  <a:lnTo>
                    <a:pt x="907542" y="43434"/>
                  </a:lnTo>
                  <a:lnTo>
                    <a:pt x="935736" y="23622"/>
                  </a:lnTo>
                  <a:close/>
                </a:path>
                <a:path w="939164" h="3907790">
                  <a:moveTo>
                    <a:pt x="937260" y="3124962"/>
                  </a:moveTo>
                  <a:lnTo>
                    <a:pt x="908304" y="3101340"/>
                  </a:lnTo>
                  <a:lnTo>
                    <a:pt x="880110" y="3076956"/>
                  </a:lnTo>
                  <a:lnTo>
                    <a:pt x="851154" y="3053334"/>
                  </a:lnTo>
                  <a:lnTo>
                    <a:pt x="822960" y="3028188"/>
                  </a:lnTo>
                  <a:lnTo>
                    <a:pt x="766572" y="2976372"/>
                  </a:lnTo>
                  <a:lnTo>
                    <a:pt x="737616" y="2948940"/>
                  </a:lnTo>
                  <a:lnTo>
                    <a:pt x="723900" y="2934462"/>
                  </a:lnTo>
                  <a:lnTo>
                    <a:pt x="709422" y="2919984"/>
                  </a:lnTo>
                  <a:lnTo>
                    <a:pt x="695706" y="2904744"/>
                  </a:lnTo>
                  <a:lnTo>
                    <a:pt x="681228" y="2889504"/>
                  </a:lnTo>
                  <a:lnTo>
                    <a:pt x="666750" y="2873502"/>
                  </a:lnTo>
                  <a:lnTo>
                    <a:pt x="638556" y="2840736"/>
                  </a:lnTo>
                  <a:lnTo>
                    <a:pt x="610362" y="2806446"/>
                  </a:lnTo>
                  <a:lnTo>
                    <a:pt x="567690" y="2750058"/>
                  </a:lnTo>
                  <a:lnTo>
                    <a:pt x="539496" y="2709672"/>
                  </a:lnTo>
                  <a:lnTo>
                    <a:pt x="525780" y="2688336"/>
                  </a:lnTo>
                  <a:lnTo>
                    <a:pt x="496824" y="2644140"/>
                  </a:lnTo>
                  <a:lnTo>
                    <a:pt x="454914" y="2571750"/>
                  </a:lnTo>
                  <a:lnTo>
                    <a:pt x="425958" y="2520696"/>
                  </a:lnTo>
                  <a:lnTo>
                    <a:pt x="397764" y="2465832"/>
                  </a:lnTo>
                  <a:lnTo>
                    <a:pt x="369570" y="2409444"/>
                  </a:lnTo>
                  <a:lnTo>
                    <a:pt x="340614" y="2350770"/>
                  </a:lnTo>
                  <a:lnTo>
                    <a:pt x="312420" y="2289810"/>
                  </a:lnTo>
                  <a:lnTo>
                    <a:pt x="283464" y="2226564"/>
                  </a:lnTo>
                  <a:lnTo>
                    <a:pt x="226314" y="2095500"/>
                  </a:lnTo>
                  <a:lnTo>
                    <a:pt x="169164" y="1959864"/>
                  </a:lnTo>
                  <a:lnTo>
                    <a:pt x="83820" y="1749552"/>
                  </a:lnTo>
                  <a:lnTo>
                    <a:pt x="26670" y="1606296"/>
                  </a:lnTo>
                  <a:lnTo>
                    <a:pt x="0" y="1616964"/>
                  </a:lnTo>
                  <a:lnTo>
                    <a:pt x="57150" y="1760220"/>
                  </a:lnTo>
                  <a:lnTo>
                    <a:pt x="114300" y="1901190"/>
                  </a:lnTo>
                  <a:lnTo>
                    <a:pt x="143256" y="1970532"/>
                  </a:lnTo>
                  <a:lnTo>
                    <a:pt x="171450" y="2039112"/>
                  </a:lnTo>
                  <a:lnTo>
                    <a:pt x="228600" y="2173224"/>
                  </a:lnTo>
                  <a:lnTo>
                    <a:pt x="257556" y="2237994"/>
                  </a:lnTo>
                  <a:lnTo>
                    <a:pt x="314706" y="2362962"/>
                  </a:lnTo>
                  <a:lnTo>
                    <a:pt x="371856" y="2478786"/>
                  </a:lnTo>
                  <a:lnTo>
                    <a:pt x="400812" y="2533650"/>
                  </a:lnTo>
                  <a:lnTo>
                    <a:pt x="429768" y="2585466"/>
                  </a:lnTo>
                  <a:lnTo>
                    <a:pt x="457962" y="2634996"/>
                  </a:lnTo>
                  <a:lnTo>
                    <a:pt x="501396" y="2704338"/>
                  </a:lnTo>
                  <a:lnTo>
                    <a:pt x="544830" y="2766822"/>
                  </a:lnTo>
                  <a:lnTo>
                    <a:pt x="559308" y="2785872"/>
                  </a:lnTo>
                  <a:lnTo>
                    <a:pt x="573786" y="2805684"/>
                  </a:lnTo>
                  <a:lnTo>
                    <a:pt x="588264" y="2823972"/>
                  </a:lnTo>
                  <a:lnTo>
                    <a:pt x="602742" y="2841498"/>
                  </a:lnTo>
                  <a:lnTo>
                    <a:pt x="616458" y="2859024"/>
                  </a:lnTo>
                  <a:lnTo>
                    <a:pt x="645414" y="2892552"/>
                  </a:lnTo>
                  <a:lnTo>
                    <a:pt x="674370" y="2924556"/>
                  </a:lnTo>
                  <a:lnTo>
                    <a:pt x="732282" y="2983230"/>
                  </a:lnTo>
                  <a:lnTo>
                    <a:pt x="774954" y="3023616"/>
                  </a:lnTo>
                  <a:lnTo>
                    <a:pt x="803910" y="3049524"/>
                  </a:lnTo>
                  <a:lnTo>
                    <a:pt x="861060" y="3099054"/>
                  </a:lnTo>
                  <a:lnTo>
                    <a:pt x="918972" y="3147060"/>
                  </a:lnTo>
                  <a:lnTo>
                    <a:pt x="937260" y="3124962"/>
                  </a:lnTo>
                  <a:close/>
                </a:path>
                <a:path w="939164" h="3907790">
                  <a:moveTo>
                    <a:pt x="938784" y="3888486"/>
                  </a:moveTo>
                  <a:lnTo>
                    <a:pt x="909828" y="3855720"/>
                  </a:lnTo>
                  <a:lnTo>
                    <a:pt x="881634" y="3821430"/>
                  </a:lnTo>
                  <a:lnTo>
                    <a:pt x="853440" y="3787902"/>
                  </a:lnTo>
                  <a:lnTo>
                    <a:pt x="824484" y="3752850"/>
                  </a:lnTo>
                  <a:lnTo>
                    <a:pt x="781812" y="3698748"/>
                  </a:lnTo>
                  <a:lnTo>
                    <a:pt x="768096" y="3679698"/>
                  </a:lnTo>
                  <a:lnTo>
                    <a:pt x="739140" y="3641598"/>
                  </a:lnTo>
                  <a:lnTo>
                    <a:pt x="710946" y="3601212"/>
                  </a:lnTo>
                  <a:lnTo>
                    <a:pt x="697230" y="3579876"/>
                  </a:lnTo>
                  <a:lnTo>
                    <a:pt x="682752" y="3558540"/>
                  </a:lnTo>
                  <a:lnTo>
                    <a:pt x="668274" y="3536442"/>
                  </a:lnTo>
                  <a:lnTo>
                    <a:pt x="654558" y="3513582"/>
                  </a:lnTo>
                  <a:lnTo>
                    <a:pt x="640080" y="3490722"/>
                  </a:lnTo>
                  <a:lnTo>
                    <a:pt x="625602" y="3466338"/>
                  </a:lnTo>
                  <a:lnTo>
                    <a:pt x="582930" y="3390138"/>
                  </a:lnTo>
                  <a:lnTo>
                    <a:pt x="569214" y="3362706"/>
                  </a:lnTo>
                  <a:lnTo>
                    <a:pt x="554736" y="3334512"/>
                  </a:lnTo>
                  <a:lnTo>
                    <a:pt x="526542" y="3276600"/>
                  </a:lnTo>
                  <a:lnTo>
                    <a:pt x="483870" y="3181350"/>
                  </a:lnTo>
                  <a:lnTo>
                    <a:pt x="455676" y="3112770"/>
                  </a:lnTo>
                  <a:lnTo>
                    <a:pt x="441198" y="3076956"/>
                  </a:lnTo>
                  <a:lnTo>
                    <a:pt x="426720" y="3040380"/>
                  </a:lnTo>
                  <a:lnTo>
                    <a:pt x="412242" y="3003042"/>
                  </a:lnTo>
                  <a:lnTo>
                    <a:pt x="398526" y="2964180"/>
                  </a:lnTo>
                  <a:lnTo>
                    <a:pt x="384048" y="2925318"/>
                  </a:lnTo>
                  <a:lnTo>
                    <a:pt x="369570" y="2884932"/>
                  </a:lnTo>
                  <a:lnTo>
                    <a:pt x="355854" y="2843784"/>
                  </a:lnTo>
                  <a:lnTo>
                    <a:pt x="341376" y="2801874"/>
                  </a:lnTo>
                  <a:lnTo>
                    <a:pt x="312420" y="2716530"/>
                  </a:lnTo>
                  <a:lnTo>
                    <a:pt x="284226" y="2628900"/>
                  </a:lnTo>
                  <a:lnTo>
                    <a:pt x="227076" y="2445258"/>
                  </a:lnTo>
                  <a:lnTo>
                    <a:pt x="198882" y="2350770"/>
                  </a:lnTo>
                  <a:lnTo>
                    <a:pt x="169926" y="2254758"/>
                  </a:lnTo>
                  <a:lnTo>
                    <a:pt x="112776" y="2058924"/>
                  </a:lnTo>
                  <a:lnTo>
                    <a:pt x="27432" y="1760220"/>
                  </a:lnTo>
                  <a:lnTo>
                    <a:pt x="0" y="1768602"/>
                  </a:lnTo>
                  <a:lnTo>
                    <a:pt x="85344" y="2067306"/>
                  </a:lnTo>
                  <a:lnTo>
                    <a:pt x="114300" y="2165604"/>
                  </a:lnTo>
                  <a:lnTo>
                    <a:pt x="142494" y="2263140"/>
                  </a:lnTo>
                  <a:lnTo>
                    <a:pt x="171450" y="2359152"/>
                  </a:lnTo>
                  <a:lnTo>
                    <a:pt x="199644" y="2453640"/>
                  </a:lnTo>
                  <a:lnTo>
                    <a:pt x="256794" y="2637282"/>
                  </a:lnTo>
                  <a:lnTo>
                    <a:pt x="313944" y="2811018"/>
                  </a:lnTo>
                  <a:lnTo>
                    <a:pt x="342900" y="2894076"/>
                  </a:lnTo>
                  <a:lnTo>
                    <a:pt x="357378" y="2934462"/>
                  </a:lnTo>
                  <a:lnTo>
                    <a:pt x="371856" y="2974086"/>
                  </a:lnTo>
                  <a:lnTo>
                    <a:pt x="385572" y="3012948"/>
                  </a:lnTo>
                  <a:lnTo>
                    <a:pt x="414528" y="3087624"/>
                  </a:lnTo>
                  <a:lnTo>
                    <a:pt x="429006" y="3123438"/>
                  </a:lnTo>
                  <a:lnTo>
                    <a:pt x="457200" y="3192018"/>
                  </a:lnTo>
                  <a:lnTo>
                    <a:pt x="486156" y="3257550"/>
                  </a:lnTo>
                  <a:lnTo>
                    <a:pt x="515112" y="3318510"/>
                  </a:lnTo>
                  <a:lnTo>
                    <a:pt x="529590" y="3347466"/>
                  </a:lnTo>
                  <a:lnTo>
                    <a:pt x="543306" y="3375660"/>
                  </a:lnTo>
                  <a:lnTo>
                    <a:pt x="572262" y="3429762"/>
                  </a:lnTo>
                  <a:lnTo>
                    <a:pt x="601218" y="3480816"/>
                  </a:lnTo>
                  <a:lnTo>
                    <a:pt x="630174" y="3528822"/>
                  </a:lnTo>
                  <a:lnTo>
                    <a:pt x="643890" y="3551682"/>
                  </a:lnTo>
                  <a:lnTo>
                    <a:pt x="672846" y="3595878"/>
                  </a:lnTo>
                  <a:lnTo>
                    <a:pt x="716280" y="3658362"/>
                  </a:lnTo>
                  <a:lnTo>
                    <a:pt x="745236" y="3697224"/>
                  </a:lnTo>
                  <a:lnTo>
                    <a:pt x="758952" y="3716274"/>
                  </a:lnTo>
                  <a:lnTo>
                    <a:pt x="802386" y="3771138"/>
                  </a:lnTo>
                  <a:lnTo>
                    <a:pt x="859536" y="3840480"/>
                  </a:lnTo>
                  <a:lnTo>
                    <a:pt x="888492" y="3874008"/>
                  </a:lnTo>
                  <a:lnTo>
                    <a:pt x="916686" y="3907536"/>
                  </a:lnTo>
                  <a:lnTo>
                    <a:pt x="938784" y="388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545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8067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92546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3.1 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簡單第一！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78067" y="3044951"/>
            <a:ext cx="4067175" cy="375285"/>
            <a:chOff x="5878067" y="3044951"/>
            <a:chExt cx="4067175" cy="375285"/>
          </a:xfrm>
        </p:grpSpPr>
        <p:sp>
          <p:nvSpPr>
            <p:cNvPr id="27" name="object 27"/>
            <p:cNvSpPr/>
            <p:nvPr/>
          </p:nvSpPr>
          <p:spPr>
            <a:xfrm>
              <a:off x="5892545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8067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92546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3.2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過度擬合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78067" y="3808476"/>
            <a:ext cx="4067175" cy="375285"/>
            <a:chOff x="5878067" y="3808476"/>
            <a:chExt cx="4067175" cy="375285"/>
          </a:xfrm>
        </p:grpSpPr>
        <p:sp>
          <p:nvSpPr>
            <p:cNvPr id="31" name="object 31"/>
            <p:cNvSpPr/>
            <p:nvPr/>
          </p:nvSpPr>
          <p:spPr>
            <a:xfrm>
              <a:off x="5892545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067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92546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3.3 </a:t>
            </a:r>
            <a:r>
              <a:rPr lang="zh-TW" altLang="en-US" sz="1800" b="1" spc="-70" dirty="0" smtClean="0">
                <a:latin typeface="Trebuchet MS"/>
                <a:cs typeface="Trebuchet MS"/>
              </a:rPr>
              <a:t>使用概率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78067" y="4570476"/>
            <a:ext cx="4067175" cy="375285"/>
            <a:chOff x="5878067" y="4570476"/>
            <a:chExt cx="4067175" cy="375285"/>
          </a:xfrm>
        </p:grpSpPr>
        <p:sp>
          <p:nvSpPr>
            <p:cNvPr id="35" name="object 35"/>
            <p:cNvSpPr/>
            <p:nvPr/>
          </p:nvSpPr>
          <p:spPr>
            <a:xfrm>
              <a:off x="5892545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067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92546" y="4584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3.4 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決策樹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8067" y="5332476"/>
            <a:ext cx="4067175" cy="375285"/>
            <a:chOff x="5878067" y="5332476"/>
            <a:chExt cx="4067175" cy="375285"/>
          </a:xfrm>
        </p:grpSpPr>
        <p:sp>
          <p:nvSpPr>
            <p:cNvPr id="39" name="object 39"/>
            <p:cNvSpPr/>
            <p:nvPr/>
          </p:nvSpPr>
          <p:spPr>
            <a:xfrm>
              <a:off x="5892545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78067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892546" y="5346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3.5 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修剪的決策樹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878067" y="6094476"/>
            <a:ext cx="4067175" cy="375285"/>
            <a:chOff x="5878067" y="6094476"/>
            <a:chExt cx="4067175" cy="375285"/>
          </a:xfrm>
        </p:grpSpPr>
        <p:sp>
          <p:nvSpPr>
            <p:cNvPr id="43" name="object 43"/>
            <p:cNvSpPr/>
            <p:nvPr/>
          </p:nvSpPr>
          <p:spPr>
            <a:xfrm>
              <a:off x="5892545" y="6108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78067" y="6094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892546" y="6108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3.6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最近鄰居法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4" y="1422905"/>
            <a:ext cx="8830945" cy="3731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i="1" spc="-245" dirty="0" smtClean="0">
                <a:latin typeface="Trebuchet MS"/>
                <a:cs typeface="Trebuchet MS"/>
              </a:rPr>
              <a:t>死記硬背</a:t>
            </a:r>
            <a:r>
              <a:rPr lang="en-US" altLang="zh-TW" sz="2800" b="1" i="1" spc="-245" dirty="0">
                <a:latin typeface="Trebuchet MS"/>
                <a:cs typeface="Trebuchet MS"/>
              </a:rPr>
              <a:t>(Rote)</a:t>
            </a:r>
            <a:r>
              <a:rPr lang="zh-TW" altLang="en-US" sz="2800" b="1" i="1" spc="-245" dirty="0" smtClean="0">
                <a:latin typeface="Trebuchet MS"/>
                <a:cs typeface="Trebuchet MS"/>
              </a:rPr>
              <a:t>學習</a:t>
            </a:r>
            <a:r>
              <a:rPr lang="zh-TW" altLang="en-US" sz="2800" b="1" i="1" spc="-195" dirty="0" smtClean="0">
                <a:latin typeface="Trebuchet MS"/>
                <a:cs typeface="Trebuchet MS"/>
              </a:rPr>
              <a:t>：最簡單的學習法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685165" marR="523240" indent="-457834">
              <a:lnSpc>
                <a:spcPct val="100000"/>
              </a:lnSpc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800" spc="-270" dirty="0">
                <a:latin typeface="Trebuchet MS"/>
                <a:cs typeface="Trebuchet MS"/>
              </a:rPr>
              <a:t>為了分類新的實例，尋找</a:t>
            </a:r>
            <a:r>
              <a:rPr lang="zh-TW" altLang="en-US" sz="2800" spc="-270" dirty="0" smtClean="0">
                <a:latin typeface="Trebuchet MS"/>
                <a:cs typeface="Trebuchet MS"/>
              </a:rPr>
              <a:t>訓練資</a:t>
            </a:r>
            <a:r>
              <a:rPr lang="zh-TW" altLang="en-US" sz="2800" spc="-270" dirty="0">
                <a:latin typeface="Trebuchet MS"/>
                <a:cs typeface="Trebuchet MS"/>
              </a:rPr>
              <a:t>料</a:t>
            </a:r>
            <a:r>
              <a:rPr lang="zh-TW" altLang="en-US" sz="2800" spc="-270" dirty="0" smtClean="0">
                <a:latin typeface="Trebuchet MS"/>
                <a:cs typeface="Trebuchet MS"/>
              </a:rPr>
              <a:t>集中</a:t>
            </a:r>
            <a:r>
              <a:rPr lang="zh-TW" altLang="en-US" sz="2800" spc="-270" dirty="0">
                <a:latin typeface="Trebuchet MS"/>
                <a:cs typeface="Trebuchet MS"/>
              </a:rPr>
              <a:t>與新</a:t>
            </a:r>
            <a:r>
              <a:rPr lang="zh-TW" altLang="en-US" sz="2800" spc="-270" dirty="0" smtClean="0">
                <a:latin typeface="Trebuchet MS"/>
                <a:cs typeface="Trebuchet MS"/>
              </a:rPr>
              <a:t>實例「最相似」的</a:t>
            </a:r>
            <a:r>
              <a:rPr lang="zh-TW" altLang="en-US" sz="2800" spc="-270" dirty="0">
                <a:latin typeface="Trebuchet MS"/>
                <a:cs typeface="Trebuchet MS"/>
              </a:rPr>
              <a:t>的</a:t>
            </a:r>
            <a:r>
              <a:rPr lang="zh-TW" altLang="en-US" sz="2800" spc="-270" dirty="0" smtClean="0">
                <a:latin typeface="Trebuchet MS"/>
                <a:cs typeface="Trebuchet MS"/>
              </a:rPr>
              <a:t>實例</a:t>
            </a:r>
            <a:endParaRPr sz="2800" dirty="0">
              <a:latin typeface="Trebuchet MS"/>
              <a:cs typeface="Trebuchet MS"/>
            </a:endParaRPr>
          </a:p>
          <a:p>
            <a:pPr marL="1256665" lvl="1" indent="-457834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1256665" algn="l"/>
                <a:tab pos="1257300" algn="l"/>
              </a:tabLst>
            </a:pPr>
            <a:r>
              <a:rPr lang="zh-TW" altLang="en-US" sz="2400" i="1" spc="-150" dirty="0" smtClean="0">
                <a:latin typeface="Trebuchet MS"/>
                <a:cs typeface="Trebuchet MS"/>
              </a:rPr>
              <a:t>實例本身就代表了「知識」</a:t>
            </a:r>
            <a:endParaRPr sz="2400" dirty="0">
              <a:latin typeface="Trebuchet MS"/>
              <a:cs typeface="Trebuchet MS"/>
            </a:endParaRPr>
          </a:p>
          <a:p>
            <a:pPr marL="1256665" lvl="1" indent="-457834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256665" algn="l"/>
                <a:tab pos="1257300" algn="l"/>
              </a:tabLst>
            </a:pPr>
            <a:r>
              <a:rPr lang="zh-TW" altLang="en-US" sz="2400" i="1" spc="-145" dirty="0" smtClean="0">
                <a:latin typeface="Trebuchet MS"/>
                <a:cs typeface="Trebuchet MS"/>
              </a:rPr>
              <a:t>懶惰學習</a:t>
            </a:r>
            <a:r>
              <a:rPr lang="en-US" altLang="zh-TW" sz="2400" i="1" spc="-145" dirty="0" smtClean="0">
                <a:latin typeface="Trebuchet MS"/>
                <a:cs typeface="Trebuchet MS"/>
              </a:rPr>
              <a:t>(</a:t>
            </a:r>
            <a:r>
              <a:rPr sz="2400" i="1" spc="-145" dirty="0" smtClean="0">
                <a:latin typeface="Trebuchet MS"/>
                <a:cs typeface="Trebuchet MS"/>
              </a:rPr>
              <a:t>lazy</a:t>
            </a:r>
            <a:r>
              <a:rPr sz="2400" i="1" spc="-180" dirty="0" smtClean="0">
                <a:latin typeface="Trebuchet MS"/>
                <a:cs typeface="Trebuchet MS"/>
              </a:rPr>
              <a:t> </a:t>
            </a:r>
            <a:r>
              <a:rPr sz="2400" i="1" spc="-125" dirty="0" smtClean="0">
                <a:latin typeface="Trebuchet MS"/>
                <a:cs typeface="Trebuchet MS"/>
              </a:rPr>
              <a:t>learnin</a:t>
            </a:r>
            <a:r>
              <a:rPr lang="en-US" sz="2400" i="1" spc="-125" dirty="0" smtClean="0">
                <a:latin typeface="Trebuchet MS"/>
                <a:cs typeface="Trebuchet MS"/>
              </a:rPr>
              <a:t>g</a:t>
            </a:r>
            <a:r>
              <a:rPr lang="en-US" altLang="zh-TW" sz="2400" i="1" spc="-125" dirty="0" smtClean="0">
                <a:latin typeface="Trebuchet MS"/>
                <a:cs typeface="Trebuchet MS"/>
              </a:rPr>
              <a:t>)</a:t>
            </a:r>
            <a:r>
              <a:rPr lang="zh-TW" altLang="en-US" sz="2400" i="1" spc="-125" dirty="0" smtClean="0">
                <a:latin typeface="Trebuchet MS"/>
                <a:cs typeface="Trebuchet MS"/>
              </a:rPr>
              <a:t>：</a:t>
            </a:r>
            <a:r>
              <a:rPr lang="zh-TW" altLang="en-US" sz="2400" i="1" spc="-170" dirty="0" smtClean="0">
                <a:latin typeface="Trebuchet MS"/>
                <a:cs typeface="Trebuchet MS"/>
              </a:rPr>
              <a:t>學習</a:t>
            </a:r>
            <a:r>
              <a:rPr lang="zh-TW" altLang="en-US" sz="2400" i="1" spc="-170" dirty="0">
                <a:latin typeface="Trebuchet MS"/>
                <a:cs typeface="Trebuchet MS"/>
              </a:rPr>
              <a:t>者在預測之前不用做任何</a:t>
            </a:r>
            <a:r>
              <a:rPr lang="zh-TW" altLang="en-US" sz="2400" i="1" spc="-170" dirty="0" smtClean="0">
                <a:latin typeface="Trebuchet MS"/>
                <a:cs typeface="Trebuchet MS"/>
              </a:rPr>
              <a:t>事情</a:t>
            </a:r>
            <a:endParaRPr sz="24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基於實例的學習法 </a:t>
            </a:r>
            <a:r>
              <a:rPr lang="en-US" altLang="zh-TW" sz="2800" spc="-140" dirty="0" smtClean="0">
                <a:latin typeface="Trebuchet MS"/>
                <a:cs typeface="Trebuchet MS"/>
              </a:rPr>
              <a:t>=</a:t>
            </a:r>
            <a:r>
              <a:rPr lang="zh-TW" altLang="en-US" sz="2800" spc="-140" dirty="0" smtClean="0">
                <a:latin typeface="Trebuchet MS"/>
                <a:cs typeface="Trebuchet MS"/>
              </a:rPr>
              <a:t> 最近鄰居學習法</a:t>
            </a:r>
            <a:endParaRPr lang="en-US" altLang="zh-TW" sz="2800" spc="-140" dirty="0" smtClean="0">
              <a:latin typeface="Trebuchet MS"/>
              <a:cs typeface="Trebuchet MS"/>
            </a:endParaRPr>
          </a:p>
          <a:p>
            <a:pPr marL="227331">
              <a:lnSpc>
                <a:spcPct val="100000"/>
              </a:lnSpc>
              <a:spcBef>
                <a:spcPts val="475"/>
              </a:spcBef>
              <a:tabLst>
                <a:tab pos="685165" algn="l"/>
                <a:tab pos="685800" algn="l"/>
              </a:tabLst>
            </a:pPr>
            <a:r>
              <a:rPr lang="en-US" sz="2800" spc="-140" dirty="0">
                <a:latin typeface="Trebuchet MS"/>
                <a:cs typeface="Trebuchet MS"/>
              </a:rPr>
              <a:t>	</a:t>
            </a:r>
            <a:r>
              <a:rPr lang="en-US" altLang="zh-TW" sz="2800" spc="-140" dirty="0" smtClean="0">
                <a:latin typeface="Trebuchet MS"/>
                <a:cs typeface="Trebuchet MS"/>
              </a:rPr>
              <a:t>(</a:t>
            </a:r>
            <a:r>
              <a:rPr sz="2400" spc="-140" dirty="0" smtClean="0">
                <a:latin typeface="Trebuchet MS"/>
                <a:cs typeface="Trebuchet MS"/>
              </a:rPr>
              <a:t>“</a:t>
            </a:r>
            <a:r>
              <a:rPr sz="2400" spc="-140" dirty="0">
                <a:latin typeface="Trebuchet MS"/>
                <a:cs typeface="Trebuchet MS"/>
              </a:rPr>
              <a:t>Instance‐based” </a:t>
            </a:r>
            <a:r>
              <a:rPr sz="2400" spc="-120" dirty="0">
                <a:latin typeface="Trebuchet MS"/>
                <a:cs typeface="Trebuchet MS"/>
              </a:rPr>
              <a:t>learning </a:t>
            </a:r>
            <a:r>
              <a:rPr sz="2400" spc="-75" dirty="0">
                <a:latin typeface="Trebuchet MS"/>
                <a:cs typeface="Trebuchet MS"/>
              </a:rPr>
              <a:t>= </a:t>
            </a:r>
            <a:r>
              <a:rPr sz="2400" spc="-130" dirty="0">
                <a:latin typeface="Trebuchet MS"/>
                <a:cs typeface="Trebuchet MS"/>
              </a:rPr>
              <a:t>“nearest‐neighbor”</a:t>
            </a:r>
            <a:r>
              <a:rPr sz="2400" spc="-455" dirty="0">
                <a:latin typeface="Trebuchet MS"/>
                <a:cs typeface="Trebuchet MS"/>
              </a:rPr>
              <a:t> </a:t>
            </a:r>
            <a:r>
              <a:rPr sz="2400" spc="-120" dirty="0" smtClean="0">
                <a:latin typeface="Trebuchet MS"/>
                <a:cs typeface="Trebuchet MS"/>
              </a:rPr>
              <a:t>learning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0" name="矩形 9"/>
          <p:cNvSpPr/>
          <p:nvPr/>
        </p:nvSpPr>
        <p:spPr>
          <a:xfrm>
            <a:off x="4876800" y="207518"/>
            <a:ext cx="7239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接著，對</a:t>
            </a:r>
            <a:r>
              <a:rPr lang="zh-TW" altLang="en-US" dirty="0"/>
              <a:t>濕度（</a:t>
            </a:r>
            <a:r>
              <a:rPr lang="en-US" altLang="zh-TW" dirty="0"/>
              <a:t>humidity</a:t>
            </a:r>
            <a:r>
              <a:rPr lang="zh-TW" altLang="en-US" dirty="0"/>
              <a:t>）和風速（</a:t>
            </a:r>
            <a:r>
              <a:rPr lang="en-US" altLang="zh-TW" dirty="0"/>
              <a:t>wind</a:t>
            </a:r>
            <a:r>
              <a:rPr lang="zh-TW" altLang="en-US" dirty="0"/>
              <a:t>）重覆同樣的過程。</a:t>
            </a:r>
          </a:p>
        </p:txBody>
      </p:sp>
      <p:sp>
        <p:nvSpPr>
          <p:cNvPr id="22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6992873" y="4004811"/>
            <a:ext cx="3751328" cy="1421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5511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200400" y="1295400"/>
            <a:ext cx="5401310" cy="3453765"/>
            <a:chOff x="1972055" y="1758695"/>
            <a:chExt cx="5401310" cy="3453765"/>
          </a:xfrm>
        </p:grpSpPr>
        <p:sp>
          <p:nvSpPr>
            <p:cNvPr id="4" name="object 4"/>
            <p:cNvSpPr/>
            <p:nvPr/>
          </p:nvSpPr>
          <p:spPr>
            <a:xfrm>
              <a:off x="1972055" y="1862327"/>
              <a:ext cx="5401055" cy="3349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6651" y="1758695"/>
              <a:ext cx="208025" cy="208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9372" y="1856231"/>
              <a:ext cx="1676400" cy="1472565"/>
            </a:xfrm>
            <a:custGeom>
              <a:avLst/>
              <a:gdLst/>
              <a:ahLst/>
              <a:cxnLst/>
              <a:rect l="l" t="t" r="r" b="b"/>
              <a:pathLst>
                <a:path w="1676400" h="1472564">
                  <a:moveTo>
                    <a:pt x="100584" y="475488"/>
                  </a:moveTo>
                  <a:lnTo>
                    <a:pt x="96774" y="467106"/>
                  </a:lnTo>
                  <a:lnTo>
                    <a:pt x="61722" y="481584"/>
                  </a:lnTo>
                  <a:lnTo>
                    <a:pt x="65532" y="490728"/>
                  </a:lnTo>
                  <a:lnTo>
                    <a:pt x="100584" y="475488"/>
                  </a:lnTo>
                  <a:close/>
                </a:path>
                <a:path w="1676400" h="1472564">
                  <a:moveTo>
                    <a:pt x="161544" y="449580"/>
                  </a:moveTo>
                  <a:lnTo>
                    <a:pt x="158496" y="441198"/>
                  </a:lnTo>
                  <a:lnTo>
                    <a:pt x="123444" y="455676"/>
                  </a:lnTo>
                  <a:lnTo>
                    <a:pt x="126492" y="464820"/>
                  </a:lnTo>
                  <a:lnTo>
                    <a:pt x="161544" y="449580"/>
                  </a:lnTo>
                  <a:close/>
                </a:path>
                <a:path w="1676400" h="1472564">
                  <a:moveTo>
                    <a:pt x="223266" y="423672"/>
                  </a:moveTo>
                  <a:lnTo>
                    <a:pt x="219456" y="415290"/>
                  </a:lnTo>
                  <a:lnTo>
                    <a:pt x="184404" y="429768"/>
                  </a:lnTo>
                  <a:lnTo>
                    <a:pt x="188214" y="438912"/>
                  </a:lnTo>
                  <a:lnTo>
                    <a:pt x="223266" y="423672"/>
                  </a:lnTo>
                  <a:close/>
                </a:path>
                <a:path w="1676400" h="1472564">
                  <a:moveTo>
                    <a:pt x="284988" y="397764"/>
                  </a:moveTo>
                  <a:lnTo>
                    <a:pt x="281178" y="389382"/>
                  </a:lnTo>
                  <a:lnTo>
                    <a:pt x="246126" y="403860"/>
                  </a:lnTo>
                  <a:lnTo>
                    <a:pt x="249936" y="413004"/>
                  </a:lnTo>
                  <a:lnTo>
                    <a:pt x="284988" y="397764"/>
                  </a:lnTo>
                  <a:close/>
                </a:path>
                <a:path w="1676400" h="1472564">
                  <a:moveTo>
                    <a:pt x="345948" y="371856"/>
                  </a:moveTo>
                  <a:lnTo>
                    <a:pt x="342138" y="362712"/>
                  </a:lnTo>
                  <a:lnTo>
                    <a:pt x="307086" y="377952"/>
                  </a:lnTo>
                  <a:lnTo>
                    <a:pt x="310896" y="386334"/>
                  </a:lnTo>
                  <a:lnTo>
                    <a:pt x="345948" y="371856"/>
                  </a:lnTo>
                  <a:close/>
                </a:path>
                <a:path w="1676400" h="1472564">
                  <a:moveTo>
                    <a:pt x="407670" y="345948"/>
                  </a:moveTo>
                  <a:lnTo>
                    <a:pt x="403860" y="336804"/>
                  </a:lnTo>
                  <a:lnTo>
                    <a:pt x="368808" y="352044"/>
                  </a:lnTo>
                  <a:lnTo>
                    <a:pt x="372618" y="360426"/>
                  </a:lnTo>
                  <a:lnTo>
                    <a:pt x="407670" y="345948"/>
                  </a:lnTo>
                  <a:close/>
                </a:path>
                <a:path w="1676400" h="1472564">
                  <a:moveTo>
                    <a:pt x="468630" y="320040"/>
                  </a:moveTo>
                  <a:lnTo>
                    <a:pt x="464820" y="310896"/>
                  </a:lnTo>
                  <a:lnTo>
                    <a:pt x="429768" y="326136"/>
                  </a:lnTo>
                  <a:lnTo>
                    <a:pt x="433578" y="334518"/>
                  </a:lnTo>
                  <a:lnTo>
                    <a:pt x="468630" y="320040"/>
                  </a:lnTo>
                  <a:close/>
                </a:path>
                <a:path w="1676400" h="1472564">
                  <a:moveTo>
                    <a:pt x="530352" y="294132"/>
                  </a:moveTo>
                  <a:lnTo>
                    <a:pt x="526542" y="284988"/>
                  </a:lnTo>
                  <a:lnTo>
                    <a:pt x="491490" y="300228"/>
                  </a:lnTo>
                  <a:lnTo>
                    <a:pt x="495300" y="308610"/>
                  </a:lnTo>
                  <a:lnTo>
                    <a:pt x="530352" y="294132"/>
                  </a:lnTo>
                  <a:close/>
                </a:path>
                <a:path w="1676400" h="1472564">
                  <a:moveTo>
                    <a:pt x="591312" y="268224"/>
                  </a:moveTo>
                  <a:lnTo>
                    <a:pt x="588264" y="259080"/>
                  </a:lnTo>
                  <a:lnTo>
                    <a:pt x="553212" y="274320"/>
                  </a:lnTo>
                  <a:lnTo>
                    <a:pt x="556260" y="282702"/>
                  </a:lnTo>
                  <a:lnTo>
                    <a:pt x="591312" y="268224"/>
                  </a:lnTo>
                  <a:close/>
                </a:path>
                <a:path w="1676400" h="1472564">
                  <a:moveTo>
                    <a:pt x="653034" y="241554"/>
                  </a:moveTo>
                  <a:lnTo>
                    <a:pt x="649224" y="233172"/>
                  </a:lnTo>
                  <a:lnTo>
                    <a:pt x="614172" y="247650"/>
                  </a:lnTo>
                  <a:lnTo>
                    <a:pt x="617982" y="256794"/>
                  </a:lnTo>
                  <a:lnTo>
                    <a:pt x="653034" y="241554"/>
                  </a:lnTo>
                  <a:close/>
                </a:path>
                <a:path w="1676400" h="1472564">
                  <a:moveTo>
                    <a:pt x="714756" y="215646"/>
                  </a:moveTo>
                  <a:lnTo>
                    <a:pt x="710946" y="207264"/>
                  </a:lnTo>
                  <a:lnTo>
                    <a:pt x="675894" y="221742"/>
                  </a:lnTo>
                  <a:lnTo>
                    <a:pt x="679704" y="230886"/>
                  </a:lnTo>
                  <a:lnTo>
                    <a:pt x="714756" y="215646"/>
                  </a:lnTo>
                  <a:close/>
                </a:path>
                <a:path w="1676400" h="1472564">
                  <a:moveTo>
                    <a:pt x="775716" y="189738"/>
                  </a:moveTo>
                  <a:lnTo>
                    <a:pt x="771906" y="181356"/>
                  </a:lnTo>
                  <a:lnTo>
                    <a:pt x="736854" y="195834"/>
                  </a:lnTo>
                  <a:lnTo>
                    <a:pt x="740664" y="204978"/>
                  </a:lnTo>
                  <a:lnTo>
                    <a:pt x="775716" y="189738"/>
                  </a:lnTo>
                  <a:close/>
                </a:path>
                <a:path w="1676400" h="1472564">
                  <a:moveTo>
                    <a:pt x="837438" y="163830"/>
                  </a:moveTo>
                  <a:lnTo>
                    <a:pt x="833628" y="155448"/>
                  </a:lnTo>
                  <a:lnTo>
                    <a:pt x="798576" y="169926"/>
                  </a:lnTo>
                  <a:lnTo>
                    <a:pt x="802386" y="179070"/>
                  </a:lnTo>
                  <a:lnTo>
                    <a:pt x="837438" y="163830"/>
                  </a:lnTo>
                  <a:close/>
                </a:path>
                <a:path w="1676400" h="1472564">
                  <a:moveTo>
                    <a:pt x="898398" y="137922"/>
                  </a:moveTo>
                  <a:lnTo>
                    <a:pt x="895350" y="128778"/>
                  </a:lnTo>
                  <a:lnTo>
                    <a:pt x="859536" y="144018"/>
                  </a:lnTo>
                  <a:lnTo>
                    <a:pt x="863346" y="152400"/>
                  </a:lnTo>
                  <a:lnTo>
                    <a:pt x="898398" y="137922"/>
                  </a:lnTo>
                  <a:close/>
                </a:path>
                <a:path w="1676400" h="1472564">
                  <a:moveTo>
                    <a:pt x="960120" y="112014"/>
                  </a:moveTo>
                  <a:lnTo>
                    <a:pt x="956310" y="102870"/>
                  </a:lnTo>
                  <a:lnTo>
                    <a:pt x="921258" y="118110"/>
                  </a:lnTo>
                  <a:lnTo>
                    <a:pt x="925068" y="126492"/>
                  </a:lnTo>
                  <a:lnTo>
                    <a:pt x="960120" y="112014"/>
                  </a:lnTo>
                  <a:close/>
                </a:path>
                <a:path w="1676400" h="1472564">
                  <a:moveTo>
                    <a:pt x="1021842" y="86106"/>
                  </a:moveTo>
                  <a:lnTo>
                    <a:pt x="1018032" y="76962"/>
                  </a:lnTo>
                  <a:lnTo>
                    <a:pt x="982980" y="92202"/>
                  </a:lnTo>
                  <a:lnTo>
                    <a:pt x="986028" y="100584"/>
                  </a:lnTo>
                  <a:lnTo>
                    <a:pt x="1021842" y="86106"/>
                  </a:lnTo>
                  <a:close/>
                </a:path>
                <a:path w="1676400" h="1472564">
                  <a:moveTo>
                    <a:pt x="1082802" y="60198"/>
                  </a:moveTo>
                  <a:lnTo>
                    <a:pt x="1078992" y="51054"/>
                  </a:lnTo>
                  <a:lnTo>
                    <a:pt x="1043940" y="66294"/>
                  </a:lnTo>
                  <a:lnTo>
                    <a:pt x="1047750" y="74676"/>
                  </a:lnTo>
                  <a:lnTo>
                    <a:pt x="1082802" y="60198"/>
                  </a:lnTo>
                  <a:close/>
                </a:path>
                <a:path w="1676400" h="1472564">
                  <a:moveTo>
                    <a:pt x="1144524" y="34290"/>
                  </a:moveTo>
                  <a:lnTo>
                    <a:pt x="1140714" y="25146"/>
                  </a:lnTo>
                  <a:lnTo>
                    <a:pt x="1105662" y="40386"/>
                  </a:lnTo>
                  <a:lnTo>
                    <a:pt x="1109472" y="48768"/>
                  </a:lnTo>
                  <a:lnTo>
                    <a:pt x="1144524" y="34290"/>
                  </a:lnTo>
                  <a:close/>
                </a:path>
                <a:path w="1676400" h="1472564">
                  <a:moveTo>
                    <a:pt x="1208532" y="6096"/>
                  </a:moveTo>
                  <a:lnTo>
                    <a:pt x="1207008" y="0"/>
                  </a:lnTo>
                  <a:lnTo>
                    <a:pt x="1200848" y="1549"/>
                  </a:lnTo>
                  <a:lnTo>
                    <a:pt x="1200150" y="0"/>
                  </a:lnTo>
                  <a:lnTo>
                    <a:pt x="1166622" y="13716"/>
                  </a:lnTo>
                  <a:lnTo>
                    <a:pt x="1170432" y="22860"/>
                  </a:lnTo>
                  <a:lnTo>
                    <a:pt x="1203960" y="8382"/>
                  </a:lnTo>
                  <a:lnTo>
                    <a:pt x="1203706" y="7848"/>
                  </a:lnTo>
                  <a:lnTo>
                    <a:pt x="1208532" y="6096"/>
                  </a:lnTo>
                  <a:close/>
                </a:path>
                <a:path w="1676400" h="1472564">
                  <a:moveTo>
                    <a:pt x="1229106" y="69342"/>
                  </a:moveTo>
                  <a:lnTo>
                    <a:pt x="1217676" y="33528"/>
                  </a:lnTo>
                  <a:lnTo>
                    <a:pt x="1208532" y="35814"/>
                  </a:lnTo>
                  <a:lnTo>
                    <a:pt x="1219962" y="72390"/>
                  </a:lnTo>
                  <a:lnTo>
                    <a:pt x="1229106" y="69342"/>
                  </a:lnTo>
                  <a:close/>
                </a:path>
                <a:path w="1676400" h="1472564">
                  <a:moveTo>
                    <a:pt x="1249680" y="133350"/>
                  </a:moveTo>
                  <a:lnTo>
                    <a:pt x="1238250" y="96774"/>
                  </a:lnTo>
                  <a:lnTo>
                    <a:pt x="1229106" y="99822"/>
                  </a:lnTo>
                  <a:lnTo>
                    <a:pt x="1240536" y="135636"/>
                  </a:lnTo>
                  <a:lnTo>
                    <a:pt x="1249680" y="133350"/>
                  </a:lnTo>
                  <a:close/>
                </a:path>
                <a:path w="1676400" h="1472564">
                  <a:moveTo>
                    <a:pt x="1270254" y="196596"/>
                  </a:moveTo>
                  <a:lnTo>
                    <a:pt x="1258062" y="160020"/>
                  </a:lnTo>
                  <a:lnTo>
                    <a:pt x="1248918" y="163068"/>
                  </a:lnTo>
                  <a:lnTo>
                    <a:pt x="1261110" y="199644"/>
                  </a:lnTo>
                  <a:lnTo>
                    <a:pt x="1270254" y="196596"/>
                  </a:lnTo>
                  <a:close/>
                </a:path>
                <a:path w="1676400" h="1472564">
                  <a:moveTo>
                    <a:pt x="1310640" y="323850"/>
                  </a:moveTo>
                  <a:lnTo>
                    <a:pt x="1299210" y="287274"/>
                  </a:lnTo>
                  <a:lnTo>
                    <a:pt x="1290066" y="290322"/>
                  </a:lnTo>
                  <a:lnTo>
                    <a:pt x="1301496" y="326136"/>
                  </a:lnTo>
                  <a:lnTo>
                    <a:pt x="1310640" y="323850"/>
                  </a:lnTo>
                  <a:close/>
                </a:path>
                <a:path w="1676400" h="1472564">
                  <a:moveTo>
                    <a:pt x="1331214" y="387096"/>
                  </a:moveTo>
                  <a:lnTo>
                    <a:pt x="1319022" y="350520"/>
                  </a:lnTo>
                  <a:lnTo>
                    <a:pt x="1309878" y="353568"/>
                  </a:lnTo>
                  <a:lnTo>
                    <a:pt x="1322070" y="390144"/>
                  </a:lnTo>
                  <a:lnTo>
                    <a:pt x="1331214" y="387096"/>
                  </a:lnTo>
                  <a:close/>
                </a:path>
                <a:path w="1676400" h="1472564">
                  <a:moveTo>
                    <a:pt x="1351026" y="450342"/>
                  </a:moveTo>
                  <a:lnTo>
                    <a:pt x="1339596" y="414528"/>
                  </a:lnTo>
                  <a:lnTo>
                    <a:pt x="1330452" y="416814"/>
                  </a:lnTo>
                  <a:lnTo>
                    <a:pt x="1341882" y="453390"/>
                  </a:lnTo>
                  <a:lnTo>
                    <a:pt x="1351026" y="450342"/>
                  </a:lnTo>
                  <a:close/>
                </a:path>
                <a:path w="1676400" h="1472564">
                  <a:moveTo>
                    <a:pt x="1371600" y="514350"/>
                  </a:moveTo>
                  <a:lnTo>
                    <a:pt x="1360170" y="477774"/>
                  </a:lnTo>
                  <a:lnTo>
                    <a:pt x="1351026" y="480822"/>
                  </a:lnTo>
                  <a:lnTo>
                    <a:pt x="1362456" y="516636"/>
                  </a:lnTo>
                  <a:lnTo>
                    <a:pt x="1371600" y="514350"/>
                  </a:lnTo>
                  <a:close/>
                </a:path>
                <a:path w="1676400" h="1472564">
                  <a:moveTo>
                    <a:pt x="1392174" y="577596"/>
                  </a:moveTo>
                  <a:lnTo>
                    <a:pt x="1379982" y="541020"/>
                  </a:lnTo>
                  <a:lnTo>
                    <a:pt x="1371600" y="544068"/>
                  </a:lnTo>
                  <a:lnTo>
                    <a:pt x="1383030" y="580644"/>
                  </a:lnTo>
                  <a:lnTo>
                    <a:pt x="1392174" y="577596"/>
                  </a:lnTo>
                  <a:close/>
                </a:path>
                <a:path w="1676400" h="1472564">
                  <a:moveTo>
                    <a:pt x="1411986" y="640842"/>
                  </a:moveTo>
                  <a:lnTo>
                    <a:pt x="1400556" y="605028"/>
                  </a:lnTo>
                  <a:lnTo>
                    <a:pt x="1391412" y="607314"/>
                  </a:lnTo>
                  <a:lnTo>
                    <a:pt x="1402842" y="643890"/>
                  </a:lnTo>
                  <a:lnTo>
                    <a:pt x="1411986" y="640842"/>
                  </a:lnTo>
                  <a:close/>
                </a:path>
                <a:path w="1676400" h="1472564">
                  <a:moveTo>
                    <a:pt x="1432560" y="704850"/>
                  </a:moveTo>
                  <a:lnTo>
                    <a:pt x="1421130" y="668274"/>
                  </a:lnTo>
                  <a:lnTo>
                    <a:pt x="1411986" y="671322"/>
                  </a:lnTo>
                  <a:lnTo>
                    <a:pt x="1423416" y="707136"/>
                  </a:lnTo>
                  <a:lnTo>
                    <a:pt x="1432560" y="704850"/>
                  </a:lnTo>
                  <a:close/>
                </a:path>
                <a:path w="1676400" h="1472564">
                  <a:moveTo>
                    <a:pt x="1453134" y="768096"/>
                  </a:moveTo>
                  <a:lnTo>
                    <a:pt x="1441704" y="731520"/>
                  </a:lnTo>
                  <a:lnTo>
                    <a:pt x="1432560" y="734568"/>
                  </a:lnTo>
                  <a:lnTo>
                    <a:pt x="1443990" y="771144"/>
                  </a:lnTo>
                  <a:lnTo>
                    <a:pt x="1453134" y="768096"/>
                  </a:lnTo>
                  <a:close/>
                </a:path>
                <a:path w="1676400" h="1472564">
                  <a:moveTo>
                    <a:pt x="1472946" y="831342"/>
                  </a:moveTo>
                  <a:lnTo>
                    <a:pt x="1461516" y="795528"/>
                  </a:lnTo>
                  <a:lnTo>
                    <a:pt x="1452372" y="797814"/>
                  </a:lnTo>
                  <a:lnTo>
                    <a:pt x="1464564" y="834390"/>
                  </a:lnTo>
                  <a:lnTo>
                    <a:pt x="1472946" y="831342"/>
                  </a:lnTo>
                  <a:close/>
                </a:path>
                <a:path w="1676400" h="1472564">
                  <a:moveTo>
                    <a:pt x="1493520" y="895350"/>
                  </a:moveTo>
                  <a:lnTo>
                    <a:pt x="1482090" y="858774"/>
                  </a:lnTo>
                  <a:lnTo>
                    <a:pt x="1472946" y="861822"/>
                  </a:lnTo>
                  <a:lnTo>
                    <a:pt x="1484376" y="897636"/>
                  </a:lnTo>
                  <a:lnTo>
                    <a:pt x="1493520" y="895350"/>
                  </a:lnTo>
                  <a:close/>
                </a:path>
                <a:path w="1676400" h="1472564">
                  <a:moveTo>
                    <a:pt x="1514094" y="958596"/>
                  </a:moveTo>
                  <a:lnTo>
                    <a:pt x="1502664" y="922020"/>
                  </a:lnTo>
                  <a:lnTo>
                    <a:pt x="1493520" y="925068"/>
                  </a:lnTo>
                  <a:lnTo>
                    <a:pt x="1504950" y="961644"/>
                  </a:lnTo>
                  <a:lnTo>
                    <a:pt x="1514094" y="958596"/>
                  </a:lnTo>
                  <a:close/>
                </a:path>
                <a:path w="1676400" h="1472564">
                  <a:moveTo>
                    <a:pt x="1534668" y="1021842"/>
                  </a:moveTo>
                  <a:lnTo>
                    <a:pt x="1522476" y="986028"/>
                  </a:lnTo>
                  <a:lnTo>
                    <a:pt x="1513332" y="988314"/>
                  </a:lnTo>
                  <a:lnTo>
                    <a:pt x="1525524" y="1024890"/>
                  </a:lnTo>
                  <a:lnTo>
                    <a:pt x="1534668" y="1021842"/>
                  </a:lnTo>
                  <a:close/>
                </a:path>
                <a:path w="1676400" h="1472564">
                  <a:moveTo>
                    <a:pt x="1554480" y="1085850"/>
                  </a:moveTo>
                  <a:lnTo>
                    <a:pt x="1543050" y="1049274"/>
                  </a:lnTo>
                  <a:lnTo>
                    <a:pt x="1533906" y="1052322"/>
                  </a:lnTo>
                  <a:lnTo>
                    <a:pt x="1545336" y="1088136"/>
                  </a:lnTo>
                  <a:lnTo>
                    <a:pt x="1554480" y="1085850"/>
                  </a:lnTo>
                  <a:close/>
                </a:path>
                <a:path w="1676400" h="1472564">
                  <a:moveTo>
                    <a:pt x="1575054" y="1149096"/>
                  </a:moveTo>
                  <a:lnTo>
                    <a:pt x="1563624" y="1112520"/>
                  </a:lnTo>
                  <a:lnTo>
                    <a:pt x="1554480" y="1115568"/>
                  </a:lnTo>
                  <a:lnTo>
                    <a:pt x="1565910" y="1152144"/>
                  </a:lnTo>
                  <a:lnTo>
                    <a:pt x="1575054" y="1149096"/>
                  </a:lnTo>
                  <a:close/>
                </a:path>
                <a:path w="1676400" h="1472564">
                  <a:moveTo>
                    <a:pt x="1595628" y="1212342"/>
                  </a:moveTo>
                  <a:lnTo>
                    <a:pt x="1583436" y="1176528"/>
                  </a:lnTo>
                  <a:lnTo>
                    <a:pt x="1574292" y="1178814"/>
                  </a:lnTo>
                  <a:lnTo>
                    <a:pt x="1586484" y="1215390"/>
                  </a:lnTo>
                  <a:lnTo>
                    <a:pt x="1595628" y="1212342"/>
                  </a:lnTo>
                  <a:close/>
                </a:path>
                <a:path w="1676400" h="1472564">
                  <a:moveTo>
                    <a:pt x="1615440" y="1276350"/>
                  </a:moveTo>
                  <a:lnTo>
                    <a:pt x="1604010" y="1239774"/>
                  </a:lnTo>
                  <a:lnTo>
                    <a:pt x="1594866" y="1242822"/>
                  </a:lnTo>
                  <a:lnTo>
                    <a:pt x="1606296" y="1278636"/>
                  </a:lnTo>
                  <a:lnTo>
                    <a:pt x="1615440" y="1276350"/>
                  </a:lnTo>
                  <a:close/>
                </a:path>
                <a:path w="1676400" h="1472564">
                  <a:moveTo>
                    <a:pt x="1636014" y="1339596"/>
                  </a:moveTo>
                  <a:lnTo>
                    <a:pt x="1624584" y="1303020"/>
                  </a:lnTo>
                  <a:lnTo>
                    <a:pt x="1615440" y="1306068"/>
                  </a:lnTo>
                  <a:lnTo>
                    <a:pt x="1626870" y="1342644"/>
                  </a:lnTo>
                  <a:lnTo>
                    <a:pt x="1636014" y="1339596"/>
                  </a:lnTo>
                  <a:close/>
                </a:path>
                <a:path w="1676400" h="1472564">
                  <a:moveTo>
                    <a:pt x="1656588" y="1402842"/>
                  </a:moveTo>
                  <a:lnTo>
                    <a:pt x="1644396" y="1367028"/>
                  </a:lnTo>
                  <a:lnTo>
                    <a:pt x="1636014" y="1369314"/>
                  </a:lnTo>
                  <a:lnTo>
                    <a:pt x="1647444" y="1405890"/>
                  </a:lnTo>
                  <a:lnTo>
                    <a:pt x="1656588" y="1402842"/>
                  </a:lnTo>
                  <a:close/>
                </a:path>
                <a:path w="1676400" h="1472564">
                  <a:moveTo>
                    <a:pt x="1676400" y="1466850"/>
                  </a:moveTo>
                  <a:lnTo>
                    <a:pt x="1664970" y="1430274"/>
                  </a:lnTo>
                  <a:lnTo>
                    <a:pt x="1655826" y="1433322"/>
                  </a:lnTo>
                  <a:lnTo>
                    <a:pt x="1664093" y="1457642"/>
                  </a:lnTo>
                  <a:lnTo>
                    <a:pt x="839787" y="986078"/>
                  </a:lnTo>
                  <a:lnTo>
                    <a:pt x="1270990" y="231140"/>
                  </a:lnTo>
                  <a:lnTo>
                    <a:pt x="1280922" y="262890"/>
                  </a:lnTo>
                  <a:lnTo>
                    <a:pt x="1290066" y="259842"/>
                  </a:lnTo>
                  <a:lnTo>
                    <a:pt x="1278636" y="224028"/>
                  </a:lnTo>
                  <a:lnTo>
                    <a:pt x="1274457" y="225082"/>
                  </a:lnTo>
                  <a:lnTo>
                    <a:pt x="1312926" y="157734"/>
                  </a:lnTo>
                  <a:lnTo>
                    <a:pt x="1304544" y="152400"/>
                  </a:lnTo>
                  <a:lnTo>
                    <a:pt x="831761" y="981494"/>
                  </a:lnTo>
                  <a:lnTo>
                    <a:pt x="12750" y="512940"/>
                  </a:lnTo>
                  <a:lnTo>
                    <a:pt x="38862" y="502158"/>
                  </a:lnTo>
                  <a:lnTo>
                    <a:pt x="35052" y="493014"/>
                  </a:lnTo>
                  <a:lnTo>
                    <a:pt x="0" y="507492"/>
                  </a:lnTo>
                  <a:lnTo>
                    <a:pt x="2159" y="512686"/>
                  </a:lnTo>
                  <a:lnTo>
                    <a:pt x="0" y="516636"/>
                  </a:lnTo>
                  <a:lnTo>
                    <a:pt x="826947" y="989939"/>
                  </a:lnTo>
                  <a:lnTo>
                    <a:pt x="574548" y="1432560"/>
                  </a:lnTo>
                  <a:lnTo>
                    <a:pt x="582168" y="1437132"/>
                  </a:lnTo>
                  <a:lnTo>
                    <a:pt x="834961" y="994537"/>
                  </a:lnTo>
                  <a:lnTo>
                    <a:pt x="1669542" y="1472184"/>
                  </a:lnTo>
                  <a:lnTo>
                    <a:pt x="1672209" y="1467993"/>
                  </a:lnTo>
                  <a:lnTo>
                    <a:pt x="1676400" y="1466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矩形 6"/>
          <p:cNvSpPr/>
          <p:nvPr/>
        </p:nvSpPr>
        <p:spPr>
          <a:xfrm>
            <a:off x="1514855" y="4817618"/>
            <a:ext cx="8991600" cy="1828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800" dirty="0" smtClean="0"/>
              <a:t>藍色</a:t>
            </a:r>
            <a:r>
              <a:rPr lang="zh-TW" altLang="en-US" sz="2800" dirty="0"/>
              <a:t>的點和白色的點代表兩種不同的</a:t>
            </a:r>
            <a:r>
              <a:rPr lang="zh-TW" altLang="en-US" sz="2800" dirty="0" smtClean="0"/>
              <a:t>類別</a:t>
            </a:r>
            <a:r>
              <a:rPr lang="en-US" altLang="zh-TW" sz="2800" dirty="0"/>
              <a:t>(</a:t>
            </a:r>
            <a:r>
              <a:rPr lang="zh-TW" altLang="en-US" sz="2800" dirty="0" smtClean="0"/>
              <a:t>如</a:t>
            </a:r>
            <a:r>
              <a:rPr lang="en-US" altLang="zh-TW" sz="2800" dirty="0" smtClean="0"/>
              <a:t>yes</a:t>
            </a:r>
            <a:r>
              <a:rPr lang="zh-TW" altLang="en-US" sz="2800" dirty="0" smtClean="0"/>
              <a:t>、</a:t>
            </a:r>
            <a:r>
              <a:rPr lang="en-US" altLang="zh-TW" sz="2800" dirty="0" smtClean="0"/>
              <a:t>no)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紅色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點代表一個</a:t>
            </a:r>
            <a:r>
              <a:rPr lang="zh-TW" altLang="en-US" sz="2800" dirty="0"/>
              <a:t>未知分類的</a:t>
            </a:r>
            <a:r>
              <a:rPr lang="zh-TW" altLang="en-US" sz="2800" dirty="0" smtClean="0"/>
              <a:t>點，現在則要求它的分類。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276600" y="1464599"/>
            <a:ext cx="5401310" cy="3453765"/>
            <a:chOff x="1972055" y="1758695"/>
            <a:chExt cx="5401310" cy="3453765"/>
          </a:xfrm>
        </p:grpSpPr>
        <p:sp>
          <p:nvSpPr>
            <p:cNvPr id="4" name="object 4"/>
            <p:cNvSpPr/>
            <p:nvPr/>
          </p:nvSpPr>
          <p:spPr>
            <a:xfrm>
              <a:off x="1972055" y="1862327"/>
              <a:ext cx="5401055" cy="3349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6651" y="1758695"/>
              <a:ext cx="208025" cy="208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9372" y="1856231"/>
              <a:ext cx="1676400" cy="1472565"/>
            </a:xfrm>
            <a:custGeom>
              <a:avLst/>
              <a:gdLst/>
              <a:ahLst/>
              <a:cxnLst/>
              <a:rect l="l" t="t" r="r" b="b"/>
              <a:pathLst>
                <a:path w="1676400" h="1472564">
                  <a:moveTo>
                    <a:pt x="100584" y="475488"/>
                  </a:moveTo>
                  <a:lnTo>
                    <a:pt x="96774" y="467106"/>
                  </a:lnTo>
                  <a:lnTo>
                    <a:pt x="61722" y="481584"/>
                  </a:lnTo>
                  <a:lnTo>
                    <a:pt x="65532" y="490728"/>
                  </a:lnTo>
                  <a:lnTo>
                    <a:pt x="100584" y="475488"/>
                  </a:lnTo>
                  <a:close/>
                </a:path>
                <a:path w="1676400" h="1472564">
                  <a:moveTo>
                    <a:pt x="161544" y="449580"/>
                  </a:moveTo>
                  <a:lnTo>
                    <a:pt x="158496" y="441198"/>
                  </a:lnTo>
                  <a:lnTo>
                    <a:pt x="123444" y="455676"/>
                  </a:lnTo>
                  <a:lnTo>
                    <a:pt x="126492" y="464820"/>
                  </a:lnTo>
                  <a:lnTo>
                    <a:pt x="161544" y="449580"/>
                  </a:lnTo>
                  <a:close/>
                </a:path>
                <a:path w="1676400" h="1472564">
                  <a:moveTo>
                    <a:pt x="223266" y="423672"/>
                  </a:moveTo>
                  <a:lnTo>
                    <a:pt x="219456" y="415290"/>
                  </a:lnTo>
                  <a:lnTo>
                    <a:pt x="184404" y="429768"/>
                  </a:lnTo>
                  <a:lnTo>
                    <a:pt x="188214" y="438912"/>
                  </a:lnTo>
                  <a:lnTo>
                    <a:pt x="223266" y="423672"/>
                  </a:lnTo>
                  <a:close/>
                </a:path>
                <a:path w="1676400" h="1472564">
                  <a:moveTo>
                    <a:pt x="284988" y="397764"/>
                  </a:moveTo>
                  <a:lnTo>
                    <a:pt x="281178" y="389382"/>
                  </a:lnTo>
                  <a:lnTo>
                    <a:pt x="246126" y="403860"/>
                  </a:lnTo>
                  <a:lnTo>
                    <a:pt x="249936" y="413004"/>
                  </a:lnTo>
                  <a:lnTo>
                    <a:pt x="284988" y="397764"/>
                  </a:lnTo>
                  <a:close/>
                </a:path>
                <a:path w="1676400" h="1472564">
                  <a:moveTo>
                    <a:pt x="345948" y="371856"/>
                  </a:moveTo>
                  <a:lnTo>
                    <a:pt x="342138" y="362712"/>
                  </a:lnTo>
                  <a:lnTo>
                    <a:pt x="307086" y="377952"/>
                  </a:lnTo>
                  <a:lnTo>
                    <a:pt x="310896" y="386334"/>
                  </a:lnTo>
                  <a:lnTo>
                    <a:pt x="345948" y="371856"/>
                  </a:lnTo>
                  <a:close/>
                </a:path>
                <a:path w="1676400" h="1472564">
                  <a:moveTo>
                    <a:pt x="407670" y="345948"/>
                  </a:moveTo>
                  <a:lnTo>
                    <a:pt x="403860" y="336804"/>
                  </a:lnTo>
                  <a:lnTo>
                    <a:pt x="368808" y="352044"/>
                  </a:lnTo>
                  <a:lnTo>
                    <a:pt x="372618" y="360426"/>
                  </a:lnTo>
                  <a:lnTo>
                    <a:pt x="407670" y="345948"/>
                  </a:lnTo>
                  <a:close/>
                </a:path>
                <a:path w="1676400" h="1472564">
                  <a:moveTo>
                    <a:pt x="468630" y="320040"/>
                  </a:moveTo>
                  <a:lnTo>
                    <a:pt x="464820" y="310896"/>
                  </a:lnTo>
                  <a:lnTo>
                    <a:pt x="429768" y="326136"/>
                  </a:lnTo>
                  <a:lnTo>
                    <a:pt x="433578" y="334518"/>
                  </a:lnTo>
                  <a:lnTo>
                    <a:pt x="468630" y="320040"/>
                  </a:lnTo>
                  <a:close/>
                </a:path>
                <a:path w="1676400" h="1472564">
                  <a:moveTo>
                    <a:pt x="530352" y="294132"/>
                  </a:moveTo>
                  <a:lnTo>
                    <a:pt x="526542" y="284988"/>
                  </a:lnTo>
                  <a:lnTo>
                    <a:pt x="491490" y="300228"/>
                  </a:lnTo>
                  <a:lnTo>
                    <a:pt x="495300" y="308610"/>
                  </a:lnTo>
                  <a:lnTo>
                    <a:pt x="530352" y="294132"/>
                  </a:lnTo>
                  <a:close/>
                </a:path>
                <a:path w="1676400" h="1472564">
                  <a:moveTo>
                    <a:pt x="591312" y="268224"/>
                  </a:moveTo>
                  <a:lnTo>
                    <a:pt x="588264" y="259080"/>
                  </a:lnTo>
                  <a:lnTo>
                    <a:pt x="553212" y="274320"/>
                  </a:lnTo>
                  <a:lnTo>
                    <a:pt x="556260" y="282702"/>
                  </a:lnTo>
                  <a:lnTo>
                    <a:pt x="591312" y="268224"/>
                  </a:lnTo>
                  <a:close/>
                </a:path>
                <a:path w="1676400" h="1472564">
                  <a:moveTo>
                    <a:pt x="653034" y="241554"/>
                  </a:moveTo>
                  <a:lnTo>
                    <a:pt x="649224" y="233172"/>
                  </a:lnTo>
                  <a:lnTo>
                    <a:pt x="614172" y="247650"/>
                  </a:lnTo>
                  <a:lnTo>
                    <a:pt x="617982" y="256794"/>
                  </a:lnTo>
                  <a:lnTo>
                    <a:pt x="653034" y="241554"/>
                  </a:lnTo>
                  <a:close/>
                </a:path>
                <a:path w="1676400" h="1472564">
                  <a:moveTo>
                    <a:pt x="714756" y="215646"/>
                  </a:moveTo>
                  <a:lnTo>
                    <a:pt x="710946" y="207264"/>
                  </a:lnTo>
                  <a:lnTo>
                    <a:pt x="675894" y="221742"/>
                  </a:lnTo>
                  <a:lnTo>
                    <a:pt x="679704" y="230886"/>
                  </a:lnTo>
                  <a:lnTo>
                    <a:pt x="714756" y="215646"/>
                  </a:lnTo>
                  <a:close/>
                </a:path>
                <a:path w="1676400" h="1472564">
                  <a:moveTo>
                    <a:pt x="775716" y="189738"/>
                  </a:moveTo>
                  <a:lnTo>
                    <a:pt x="771906" y="181356"/>
                  </a:lnTo>
                  <a:lnTo>
                    <a:pt x="736854" y="195834"/>
                  </a:lnTo>
                  <a:lnTo>
                    <a:pt x="740664" y="204978"/>
                  </a:lnTo>
                  <a:lnTo>
                    <a:pt x="775716" y="189738"/>
                  </a:lnTo>
                  <a:close/>
                </a:path>
                <a:path w="1676400" h="1472564">
                  <a:moveTo>
                    <a:pt x="837438" y="163830"/>
                  </a:moveTo>
                  <a:lnTo>
                    <a:pt x="833628" y="155448"/>
                  </a:lnTo>
                  <a:lnTo>
                    <a:pt x="798576" y="169926"/>
                  </a:lnTo>
                  <a:lnTo>
                    <a:pt x="802386" y="179070"/>
                  </a:lnTo>
                  <a:lnTo>
                    <a:pt x="837438" y="163830"/>
                  </a:lnTo>
                  <a:close/>
                </a:path>
                <a:path w="1676400" h="1472564">
                  <a:moveTo>
                    <a:pt x="898398" y="137922"/>
                  </a:moveTo>
                  <a:lnTo>
                    <a:pt x="895350" y="128778"/>
                  </a:lnTo>
                  <a:lnTo>
                    <a:pt x="859536" y="144018"/>
                  </a:lnTo>
                  <a:lnTo>
                    <a:pt x="863346" y="152400"/>
                  </a:lnTo>
                  <a:lnTo>
                    <a:pt x="898398" y="137922"/>
                  </a:lnTo>
                  <a:close/>
                </a:path>
                <a:path w="1676400" h="1472564">
                  <a:moveTo>
                    <a:pt x="960120" y="112014"/>
                  </a:moveTo>
                  <a:lnTo>
                    <a:pt x="956310" y="102870"/>
                  </a:lnTo>
                  <a:lnTo>
                    <a:pt x="921258" y="118110"/>
                  </a:lnTo>
                  <a:lnTo>
                    <a:pt x="925068" y="126492"/>
                  </a:lnTo>
                  <a:lnTo>
                    <a:pt x="960120" y="112014"/>
                  </a:lnTo>
                  <a:close/>
                </a:path>
                <a:path w="1676400" h="1472564">
                  <a:moveTo>
                    <a:pt x="1021842" y="86106"/>
                  </a:moveTo>
                  <a:lnTo>
                    <a:pt x="1018032" y="76962"/>
                  </a:lnTo>
                  <a:lnTo>
                    <a:pt x="982980" y="92202"/>
                  </a:lnTo>
                  <a:lnTo>
                    <a:pt x="986028" y="100584"/>
                  </a:lnTo>
                  <a:lnTo>
                    <a:pt x="1021842" y="86106"/>
                  </a:lnTo>
                  <a:close/>
                </a:path>
                <a:path w="1676400" h="1472564">
                  <a:moveTo>
                    <a:pt x="1082802" y="60198"/>
                  </a:moveTo>
                  <a:lnTo>
                    <a:pt x="1078992" y="51054"/>
                  </a:lnTo>
                  <a:lnTo>
                    <a:pt x="1043940" y="66294"/>
                  </a:lnTo>
                  <a:lnTo>
                    <a:pt x="1047750" y="74676"/>
                  </a:lnTo>
                  <a:lnTo>
                    <a:pt x="1082802" y="60198"/>
                  </a:lnTo>
                  <a:close/>
                </a:path>
                <a:path w="1676400" h="1472564">
                  <a:moveTo>
                    <a:pt x="1144524" y="34290"/>
                  </a:moveTo>
                  <a:lnTo>
                    <a:pt x="1140714" y="25146"/>
                  </a:lnTo>
                  <a:lnTo>
                    <a:pt x="1105662" y="40386"/>
                  </a:lnTo>
                  <a:lnTo>
                    <a:pt x="1109472" y="48768"/>
                  </a:lnTo>
                  <a:lnTo>
                    <a:pt x="1144524" y="34290"/>
                  </a:lnTo>
                  <a:close/>
                </a:path>
                <a:path w="1676400" h="1472564">
                  <a:moveTo>
                    <a:pt x="1208532" y="6096"/>
                  </a:moveTo>
                  <a:lnTo>
                    <a:pt x="1207008" y="0"/>
                  </a:lnTo>
                  <a:lnTo>
                    <a:pt x="1200848" y="1549"/>
                  </a:lnTo>
                  <a:lnTo>
                    <a:pt x="1200150" y="0"/>
                  </a:lnTo>
                  <a:lnTo>
                    <a:pt x="1166622" y="13716"/>
                  </a:lnTo>
                  <a:lnTo>
                    <a:pt x="1170432" y="22860"/>
                  </a:lnTo>
                  <a:lnTo>
                    <a:pt x="1203960" y="8382"/>
                  </a:lnTo>
                  <a:lnTo>
                    <a:pt x="1203706" y="7848"/>
                  </a:lnTo>
                  <a:lnTo>
                    <a:pt x="1208532" y="6096"/>
                  </a:lnTo>
                  <a:close/>
                </a:path>
                <a:path w="1676400" h="1472564">
                  <a:moveTo>
                    <a:pt x="1229106" y="69342"/>
                  </a:moveTo>
                  <a:lnTo>
                    <a:pt x="1217676" y="33528"/>
                  </a:lnTo>
                  <a:lnTo>
                    <a:pt x="1208532" y="35814"/>
                  </a:lnTo>
                  <a:lnTo>
                    <a:pt x="1219962" y="72390"/>
                  </a:lnTo>
                  <a:lnTo>
                    <a:pt x="1229106" y="69342"/>
                  </a:lnTo>
                  <a:close/>
                </a:path>
                <a:path w="1676400" h="1472564">
                  <a:moveTo>
                    <a:pt x="1249680" y="133350"/>
                  </a:moveTo>
                  <a:lnTo>
                    <a:pt x="1238250" y="96774"/>
                  </a:lnTo>
                  <a:lnTo>
                    <a:pt x="1229106" y="99822"/>
                  </a:lnTo>
                  <a:lnTo>
                    <a:pt x="1240536" y="135636"/>
                  </a:lnTo>
                  <a:lnTo>
                    <a:pt x="1249680" y="133350"/>
                  </a:lnTo>
                  <a:close/>
                </a:path>
                <a:path w="1676400" h="1472564">
                  <a:moveTo>
                    <a:pt x="1270254" y="196596"/>
                  </a:moveTo>
                  <a:lnTo>
                    <a:pt x="1258062" y="160020"/>
                  </a:lnTo>
                  <a:lnTo>
                    <a:pt x="1248918" y="163068"/>
                  </a:lnTo>
                  <a:lnTo>
                    <a:pt x="1261110" y="199644"/>
                  </a:lnTo>
                  <a:lnTo>
                    <a:pt x="1270254" y="196596"/>
                  </a:lnTo>
                  <a:close/>
                </a:path>
                <a:path w="1676400" h="1472564">
                  <a:moveTo>
                    <a:pt x="1310640" y="323850"/>
                  </a:moveTo>
                  <a:lnTo>
                    <a:pt x="1299210" y="287274"/>
                  </a:lnTo>
                  <a:lnTo>
                    <a:pt x="1290066" y="290322"/>
                  </a:lnTo>
                  <a:lnTo>
                    <a:pt x="1301496" y="326136"/>
                  </a:lnTo>
                  <a:lnTo>
                    <a:pt x="1310640" y="323850"/>
                  </a:lnTo>
                  <a:close/>
                </a:path>
                <a:path w="1676400" h="1472564">
                  <a:moveTo>
                    <a:pt x="1331214" y="387096"/>
                  </a:moveTo>
                  <a:lnTo>
                    <a:pt x="1319022" y="350520"/>
                  </a:lnTo>
                  <a:lnTo>
                    <a:pt x="1309878" y="353568"/>
                  </a:lnTo>
                  <a:lnTo>
                    <a:pt x="1322070" y="390144"/>
                  </a:lnTo>
                  <a:lnTo>
                    <a:pt x="1331214" y="387096"/>
                  </a:lnTo>
                  <a:close/>
                </a:path>
                <a:path w="1676400" h="1472564">
                  <a:moveTo>
                    <a:pt x="1351026" y="450342"/>
                  </a:moveTo>
                  <a:lnTo>
                    <a:pt x="1339596" y="414528"/>
                  </a:lnTo>
                  <a:lnTo>
                    <a:pt x="1330452" y="416814"/>
                  </a:lnTo>
                  <a:lnTo>
                    <a:pt x="1341882" y="453390"/>
                  </a:lnTo>
                  <a:lnTo>
                    <a:pt x="1351026" y="450342"/>
                  </a:lnTo>
                  <a:close/>
                </a:path>
                <a:path w="1676400" h="1472564">
                  <a:moveTo>
                    <a:pt x="1371600" y="514350"/>
                  </a:moveTo>
                  <a:lnTo>
                    <a:pt x="1360170" y="477774"/>
                  </a:lnTo>
                  <a:lnTo>
                    <a:pt x="1351026" y="480822"/>
                  </a:lnTo>
                  <a:lnTo>
                    <a:pt x="1362456" y="516636"/>
                  </a:lnTo>
                  <a:lnTo>
                    <a:pt x="1371600" y="514350"/>
                  </a:lnTo>
                  <a:close/>
                </a:path>
                <a:path w="1676400" h="1472564">
                  <a:moveTo>
                    <a:pt x="1392174" y="577596"/>
                  </a:moveTo>
                  <a:lnTo>
                    <a:pt x="1379982" y="541020"/>
                  </a:lnTo>
                  <a:lnTo>
                    <a:pt x="1371600" y="544068"/>
                  </a:lnTo>
                  <a:lnTo>
                    <a:pt x="1383030" y="580644"/>
                  </a:lnTo>
                  <a:lnTo>
                    <a:pt x="1392174" y="577596"/>
                  </a:lnTo>
                  <a:close/>
                </a:path>
                <a:path w="1676400" h="1472564">
                  <a:moveTo>
                    <a:pt x="1411986" y="640842"/>
                  </a:moveTo>
                  <a:lnTo>
                    <a:pt x="1400556" y="605028"/>
                  </a:lnTo>
                  <a:lnTo>
                    <a:pt x="1391412" y="607314"/>
                  </a:lnTo>
                  <a:lnTo>
                    <a:pt x="1402842" y="643890"/>
                  </a:lnTo>
                  <a:lnTo>
                    <a:pt x="1411986" y="640842"/>
                  </a:lnTo>
                  <a:close/>
                </a:path>
                <a:path w="1676400" h="1472564">
                  <a:moveTo>
                    <a:pt x="1432560" y="704850"/>
                  </a:moveTo>
                  <a:lnTo>
                    <a:pt x="1421130" y="668274"/>
                  </a:lnTo>
                  <a:lnTo>
                    <a:pt x="1411986" y="671322"/>
                  </a:lnTo>
                  <a:lnTo>
                    <a:pt x="1423416" y="707136"/>
                  </a:lnTo>
                  <a:lnTo>
                    <a:pt x="1432560" y="704850"/>
                  </a:lnTo>
                  <a:close/>
                </a:path>
                <a:path w="1676400" h="1472564">
                  <a:moveTo>
                    <a:pt x="1453134" y="768096"/>
                  </a:moveTo>
                  <a:lnTo>
                    <a:pt x="1441704" y="731520"/>
                  </a:lnTo>
                  <a:lnTo>
                    <a:pt x="1432560" y="734568"/>
                  </a:lnTo>
                  <a:lnTo>
                    <a:pt x="1443990" y="771144"/>
                  </a:lnTo>
                  <a:lnTo>
                    <a:pt x="1453134" y="768096"/>
                  </a:lnTo>
                  <a:close/>
                </a:path>
                <a:path w="1676400" h="1472564">
                  <a:moveTo>
                    <a:pt x="1472946" y="831342"/>
                  </a:moveTo>
                  <a:lnTo>
                    <a:pt x="1461516" y="795528"/>
                  </a:lnTo>
                  <a:lnTo>
                    <a:pt x="1452372" y="797814"/>
                  </a:lnTo>
                  <a:lnTo>
                    <a:pt x="1464564" y="834390"/>
                  </a:lnTo>
                  <a:lnTo>
                    <a:pt x="1472946" y="831342"/>
                  </a:lnTo>
                  <a:close/>
                </a:path>
                <a:path w="1676400" h="1472564">
                  <a:moveTo>
                    <a:pt x="1493520" y="895350"/>
                  </a:moveTo>
                  <a:lnTo>
                    <a:pt x="1482090" y="858774"/>
                  </a:lnTo>
                  <a:lnTo>
                    <a:pt x="1472946" y="861822"/>
                  </a:lnTo>
                  <a:lnTo>
                    <a:pt x="1484376" y="897636"/>
                  </a:lnTo>
                  <a:lnTo>
                    <a:pt x="1493520" y="895350"/>
                  </a:lnTo>
                  <a:close/>
                </a:path>
                <a:path w="1676400" h="1472564">
                  <a:moveTo>
                    <a:pt x="1514094" y="958596"/>
                  </a:moveTo>
                  <a:lnTo>
                    <a:pt x="1502664" y="922020"/>
                  </a:lnTo>
                  <a:lnTo>
                    <a:pt x="1493520" y="925068"/>
                  </a:lnTo>
                  <a:lnTo>
                    <a:pt x="1504950" y="961644"/>
                  </a:lnTo>
                  <a:lnTo>
                    <a:pt x="1514094" y="958596"/>
                  </a:lnTo>
                  <a:close/>
                </a:path>
                <a:path w="1676400" h="1472564">
                  <a:moveTo>
                    <a:pt x="1534668" y="1021842"/>
                  </a:moveTo>
                  <a:lnTo>
                    <a:pt x="1522476" y="986028"/>
                  </a:lnTo>
                  <a:lnTo>
                    <a:pt x="1513332" y="988314"/>
                  </a:lnTo>
                  <a:lnTo>
                    <a:pt x="1525524" y="1024890"/>
                  </a:lnTo>
                  <a:lnTo>
                    <a:pt x="1534668" y="1021842"/>
                  </a:lnTo>
                  <a:close/>
                </a:path>
                <a:path w="1676400" h="1472564">
                  <a:moveTo>
                    <a:pt x="1554480" y="1085850"/>
                  </a:moveTo>
                  <a:lnTo>
                    <a:pt x="1543050" y="1049274"/>
                  </a:lnTo>
                  <a:lnTo>
                    <a:pt x="1533906" y="1052322"/>
                  </a:lnTo>
                  <a:lnTo>
                    <a:pt x="1545336" y="1088136"/>
                  </a:lnTo>
                  <a:lnTo>
                    <a:pt x="1554480" y="1085850"/>
                  </a:lnTo>
                  <a:close/>
                </a:path>
                <a:path w="1676400" h="1472564">
                  <a:moveTo>
                    <a:pt x="1575054" y="1149096"/>
                  </a:moveTo>
                  <a:lnTo>
                    <a:pt x="1563624" y="1112520"/>
                  </a:lnTo>
                  <a:lnTo>
                    <a:pt x="1554480" y="1115568"/>
                  </a:lnTo>
                  <a:lnTo>
                    <a:pt x="1565910" y="1152144"/>
                  </a:lnTo>
                  <a:lnTo>
                    <a:pt x="1575054" y="1149096"/>
                  </a:lnTo>
                  <a:close/>
                </a:path>
                <a:path w="1676400" h="1472564">
                  <a:moveTo>
                    <a:pt x="1595628" y="1212342"/>
                  </a:moveTo>
                  <a:lnTo>
                    <a:pt x="1583436" y="1176528"/>
                  </a:lnTo>
                  <a:lnTo>
                    <a:pt x="1574292" y="1178814"/>
                  </a:lnTo>
                  <a:lnTo>
                    <a:pt x="1586484" y="1215390"/>
                  </a:lnTo>
                  <a:lnTo>
                    <a:pt x="1595628" y="1212342"/>
                  </a:lnTo>
                  <a:close/>
                </a:path>
                <a:path w="1676400" h="1472564">
                  <a:moveTo>
                    <a:pt x="1615440" y="1276350"/>
                  </a:moveTo>
                  <a:lnTo>
                    <a:pt x="1604010" y="1239774"/>
                  </a:lnTo>
                  <a:lnTo>
                    <a:pt x="1594866" y="1242822"/>
                  </a:lnTo>
                  <a:lnTo>
                    <a:pt x="1606296" y="1278636"/>
                  </a:lnTo>
                  <a:lnTo>
                    <a:pt x="1615440" y="1276350"/>
                  </a:lnTo>
                  <a:close/>
                </a:path>
                <a:path w="1676400" h="1472564">
                  <a:moveTo>
                    <a:pt x="1636014" y="1339596"/>
                  </a:moveTo>
                  <a:lnTo>
                    <a:pt x="1624584" y="1303020"/>
                  </a:lnTo>
                  <a:lnTo>
                    <a:pt x="1615440" y="1306068"/>
                  </a:lnTo>
                  <a:lnTo>
                    <a:pt x="1626870" y="1342644"/>
                  </a:lnTo>
                  <a:lnTo>
                    <a:pt x="1636014" y="1339596"/>
                  </a:lnTo>
                  <a:close/>
                </a:path>
                <a:path w="1676400" h="1472564">
                  <a:moveTo>
                    <a:pt x="1656588" y="1402842"/>
                  </a:moveTo>
                  <a:lnTo>
                    <a:pt x="1644396" y="1367028"/>
                  </a:lnTo>
                  <a:lnTo>
                    <a:pt x="1636014" y="1369314"/>
                  </a:lnTo>
                  <a:lnTo>
                    <a:pt x="1647444" y="1405890"/>
                  </a:lnTo>
                  <a:lnTo>
                    <a:pt x="1656588" y="1402842"/>
                  </a:lnTo>
                  <a:close/>
                </a:path>
                <a:path w="1676400" h="1472564">
                  <a:moveTo>
                    <a:pt x="1676400" y="1466850"/>
                  </a:moveTo>
                  <a:lnTo>
                    <a:pt x="1664970" y="1430274"/>
                  </a:lnTo>
                  <a:lnTo>
                    <a:pt x="1655826" y="1433322"/>
                  </a:lnTo>
                  <a:lnTo>
                    <a:pt x="1664093" y="1457642"/>
                  </a:lnTo>
                  <a:lnTo>
                    <a:pt x="839787" y="986078"/>
                  </a:lnTo>
                  <a:lnTo>
                    <a:pt x="1270990" y="231140"/>
                  </a:lnTo>
                  <a:lnTo>
                    <a:pt x="1280922" y="262890"/>
                  </a:lnTo>
                  <a:lnTo>
                    <a:pt x="1290066" y="259842"/>
                  </a:lnTo>
                  <a:lnTo>
                    <a:pt x="1278636" y="224028"/>
                  </a:lnTo>
                  <a:lnTo>
                    <a:pt x="1274457" y="225082"/>
                  </a:lnTo>
                  <a:lnTo>
                    <a:pt x="1312926" y="157734"/>
                  </a:lnTo>
                  <a:lnTo>
                    <a:pt x="1304544" y="152400"/>
                  </a:lnTo>
                  <a:lnTo>
                    <a:pt x="831761" y="981494"/>
                  </a:lnTo>
                  <a:lnTo>
                    <a:pt x="12750" y="512940"/>
                  </a:lnTo>
                  <a:lnTo>
                    <a:pt x="38862" y="502158"/>
                  </a:lnTo>
                  <a:lnTo>
                    <a:pt x="35052" y="493014"/>
                  </a:lnTo>
                  <a:lnTo>
                    <a:pt x="0" y="507492"/>
                  </a:lnTo>
                  <a:lnTo>
                    <a:pt x="2159" y="512686"/>
                  </a:lnTo>
                  <a:lnTo>
                    <a:pt x="0" y="516636"/>
                  </a:lnTo>
                  <a:lnTo>
                    <a:pt x="826947" y="989939"/>
                  </a:lnTo>
                  <a:lnTo>
                    <a:pt x="574548" y="1432560"/>
                  </a:lnTo>
                  <a:lnTo>
                    <a:pt x="582168" y="1437132"/>
                  </a:lnTo>
                  <a:lnTo>
                    <a:pt x="834961" y="994537"/>
                  </a:lnTo>
                  <a:lnTo>
                    <a:pt x="1669542" y="1472184"/>
                  </a:lnTo>
                  <a:lnTo>
                    <a:pt x="1672209" y="1467993"/>
                  </a:lnTo>
                  <a:lnTo>
                    <a:pt x="1676400" y="1466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矩形 6"/>
          <p:cNvSpPr/>
          <p:nvPr/>
        </p:nvSpPr>
        <p:spPr>
          <a:xfrm>
            <a:off x="1600200" y="4953000"/>
            <a:ext cx="9206483" cy="1752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800" dirty="0" smtClean="0"/>
              <a:t>我們找</a:t>
            </a:r>
            <a:r>
              <a:rPr lang="zh-TW" altLang="en-US" sz="2800" dirty="0"/>
              <a:t>每個分類中最接近的實例，比較哪個更近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由中垂線可知，這個</a:t>
            </a:r>
            <a:r>
              <a:rPr lang="zh-TW" altLang="en-US" sz="2800" dirty="0"/>
              <a:t>藍色的</a:t>
            </a:r>
            <a:r>
              <a:rPr lang="zh-TW" altLang="en-US" sz="2800" dirty="0" smtClean="0"/>
              <a:t>點叫白色點近。</a:t>
            </a:r>
            <a:endParaRPr lang="en-US" altLang="zh-TW" sz="2800" dirty="0" smtClean="0"/>
          </a:p>
          <a:p>
            <a:r>
              <a:rPr lang="zh-TW" altLang="en-US" sz="2800" dirty="0" smtClean="0"/>
              <a:t>所以</a:t>
            </a:r>
            <a:r>
              <a:rPr lang="zh-TW" altLang="en-US" sz="2800" dirty="0"/>
              <a:t>，我們將這個紅色的點歸為藍色的點所在的分類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8" name="向下箭號 7"/>
          <p:cNvSpPr/>
          <p:nvPr/>
        </p:nvSpPr>
        <p:spPr>
          <a:xfrm rot="890715">
            <a:off x="5402136" y="816318"/>
            <a:ext cx="457200" cy="97905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5587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143000" y="1422908"/>
            <a:ext cx="10712197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lang="zh-TW" altLang="en-US" spc="-270" dirty="0"/>
              <a:t>尋找訓練資料集中與新實例「最相似」的的</a:t>
            </a:r>
            <a:r>
              <a:rPr lang="zh-TW" altLang="en-US" spc="-270" dirty="0" smtClean="0"/>
              <a:t>實例</a:t>
            </a:r>
            <a:endParaRPr spc="-245" dirty="0"/>
          </a:p>
          <a:p>
            <a:pPr marL="14604">
              <a:lnSpc>
                <a:spcPct val="100000"/>
              </a:lnSpc>
              <a:spcBef>
                <a:spcPts val="25"/>
              </a:spcBef>
            </a:pPr>
            <a:endParaRPr sz="3700" dirty="0"/>
          </a:p>
          <a:p>
            <a:pPr marL="699770" indent="-457834">
              <a:lnSpc>
                <a:spcPct val="100000"/>
              </a:lnSpc>
              <a:buFont typeface="Wingdings"/>
              <a:buChar char=""/>
              <a:tabLst>
                <a:tab pos="699770" algn="l"/>
                <a:tab pos="700405" algn="l"/>
              </a:tabLst>
            </a:pPr>
            <a:r>
              <a:rPr lang="zh-TW" altLang="en-US" b="0" i="0" spc="-90" dirty="0"/>
              <a:t>我們需要一個相似性</a:t>
            </a:r>
            <a:r>
              <a:rPr lang="zh-TW" altLang="en-US" b="0" i="0" spc="-90" dirty="0" smtClean="0"/>
              <a:t>函數</a:t>
            </a:r>
            <a:endParaRPr b="0" i="0" spc="-120" dirty="0">
              <a:latin typeface="Trebuchet MS"/>
              <a:cs typeface="Trebuchet MS"/>
            </a:endParaRPr>
          </a:p>
          <a:p>
            <a:pPr marL="1271270" lvl="1" indent="-457834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1271270" algn="l"/>
                <a:tab pos="1271905" algn="l"/>
              </a:tabLst>
            </a:pPr>
            <a:r>
              <a:rPr lang="zh-TW" altLang="en-US" sz="2400" i="1" spc="-114" dirty="0" smtClean="0">
                <a:latin typeface="Trebuchet MS"/>
                <a:cs typeface="Trebuchet MS"/>
              </a:rPr>
              <a:t>常規的距離函數</a:t>
            </a:r>
            <a:r>
              <a:rPr lang="zh-TW" altLang="en-US" sz="2400" i="1" spc="-114" dirty="0">
                <a:latin typeface="Trebuchet MS"/>
                <a:cs typeface="Trebuchet MS"/>
              </a:rPr>
              <a:t> </a:t>
            </a:r>
            <a:r>
              <a:rPr lang="en-US" altLang="zh-TW" sz="2400" i="1" spc="-114" dirty="0" smtClean="0">
                <a:latin typeface="Trebuchet MS"/>
                <a:cs typeface="Trebuchet MS"/>
              </a:rPr>
              <a:t>-</a:t>
            </a:r>
            <a:r>
              <a:rPr lang="zh-TW" altLang="en-US" sz="2400" i="1" spc="-114" dirty="0" smtClean="0">
                <a:latin typeface="Trebuchet MS"/>
                <a:cs typeface="Trebuchet MS"/>
              </a:rPr>
              <a:t> </a:t>
            </a:r>
            <a:r>
              <a:rPr lang="zh-TW" altLang="en-US" sz="2400" i="1" spc="-150" dirty="0" smtClean="0">
                <a:latin typeface="Trebuchet MS"/>
                <a:cs typeface="Trebuchet MS"/>
              </a:rPr>
              <a:t>歐</a:t>
            </a:r>
            <a:r>
              <a:rPr lang="zh-TW" altLang="en-US" sz="2400" i="1" spc="-150" dirty="0">
                <a:latin typeface="Trebuchet MS"/>
                <a:cs typeface="Trebuchet MS"/>
              </a:rPr>
              <a:t>氏</a:t>
            </a:r>
            <a:r>
              <a:rPr lang="zh-TW" altLang="en-US" sz="2400" i="1" spc="-150" dirty="0" smtClean="0">
                <a:latin typeface="Trebuchet MS"/>
                <a:cs typeface="Trebuchet MS"/>
              </a:rPr>
              <a:t>距離</a:t>
            </a:r>
            <a:r>
              <a:rPr lang="en-US" altLang="zh-TW" sz="2400" i="1" spc="-150" dirty="0" smtClean="0">
                <a:latin typeface="Trebuchet MS"/>
                <a:cs typeface="Trebuchet MS"/>
              </a:rPr>
              <a:t>(</a:t>
            </a:r>
            <a:r>
              <a:rPr lang="en-US" sz="2400" i="1" spc="-150" dirty="0" smtClean="0">
                <a:latin typeface="Trebuchet MS"/>
                <a:cs typeface="Trebuchet MS"/>
              </a:rPr>
              <a:t>Euclidean distance)</a:t>
            </a:r>
            <a:endParaRPr lang="en-US" altLang="zh-TW" sz="2400" i="1" spc="-85" dirty="0">
              <a:latin typeface="Trebuchet MS"/>
              <a:cs typeface="Trebuchet MS"/>
            </a:endParaRPr>
          </a:p>
          <a:p>
            <a:pPr marL="1270636" lvl="2">
              <a:spcBef>
                <a:spcPts val="525"/>
              </a:spcBef>
              <a:tabLst>
                <a:tab pos="1271270" algn="l"/>
                <a:tab pos="1271905" algn="l"/>
              </a:tabLst>
            </a:pPr>
            <a:r>
              <a:rPr sz="2000" i="1" spc="-10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00" dirty="0">
                <a:latin typeface="Trebuchet MS"/>
                <a:cs typeface="Trebuchet MS"/>
              </a:rPr>
              <a:t>屬性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值之間差值的</a:t>
            </a:r>
            <a:r>
              <a:rPr lang="zh-TW" altLang="en-US" sz="2000" i="1" spc="-100" dirty="0">
                <a:latin typeface="Trebuchet MS"/>
                <a:cs typeface="Trebuchet MS"/>
              </a:rPr>
              <a:t>平方和</a:t>
            </a:r>
            <a:r>
              <a:rPr sz="2000" i="1" spc="-15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271270" lvl="1" indent="-457834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271270" algn="l"/>
                <a:tab pos="1271905" algn="l"/>
              </a:tabLst>
            </a:pPr>
            <a:r>
              <a:rPr lang="zh-TW" altLang="en-US" sz="2400" i="1" spc="-65" dirty="0" smtClean="0">
                <a:latin typeface="Trebuchet MS"/>
                <a:cs typeface="Trebuchet MS"/>
              </a:rPr>
              <a:t>曼哈頓距離</a:t>
            </a:r>
            <a:r>
              <a:rPr lang="en-US" altLang="zh-TW" sz="2400" i="1" spc="-65" dirty="0" smtClean="0">
                <a:latin typeface="Trebuchet MS"/>
                <a:cs typeface="Trebuchet MS"/>
              </a:rPr>
              <a:t>(Manhattan distance</a:t>
            </a:r>
            <a:r>
              <a:rPr lang="zh-TW" altLang="en-US" sz="2400" i="1" spc="-65" dirty="0" smtClean="0">
                <a:latin typeface="Trebuchet MS"/>
                <a:cs typeface="Trebuchet MS"/>
              </a:rPr>
              <a:t>或 </a:t>
            </a:r>
            <a:r>
              <a:rPr lang="en-US" altLang="zh-TW" sz="2400" i="1" spc="-65" dirty="0">
                <a:latin typeface="Trebuchet MS"/>
                <a:cs typeface="Trebuchet MS"/>
              </a:rPr>
              <a:t>city block </a:t>
            </a:r>
            <a:r>
              <a:rPr lang="en-US" altLang="zh-TW" sz="2400" i="1" spc="-65" dirty="0" smtClean="0">
                <a:latin typeface="Trebuchet MS"/>
                <a:cs typeface="Trebuchet MS"/>
              </a:rPr>
              <a:t>distance)</a:t>
            </a:r>
            <a:r>
              <a:rPr lang="zh-TW" altLang="en-US" sz="2400" i="1" spc="-65" dirty="0" smtClean="0">
                <a:latin typeface="Trebuchet MS"/>
                <a:cs typeface="Trebuchet MS"/>
              </a:rPr>
              <a:t>？</a:t>
            </a:r>
            <a:endParaRPr lang="en-US" sz="2400" i="1" spc="-85" dirty="0" smtClean="0">
              <a:latin typeface="Trebuchet MS"/>
              <a:cs typeface="Trebuchet MS"/>
            </a:endParaRPr>
          </a:p>
          <a:p>
            <a:pPr marL="813436" lvl="1">
              <a:lnSpc>
                <a:spcPct val="100000"/>
              </a:lnSpc>
              <a:spcBef>
                <a:spcPts val="500"/>
              </a:spcBef>
              <a:tabLst>
                <a:tab pos="1271270" algn="l"/>
                <a:tab pos="1271905" algn="l"/>
              </a:tabLst>
            </a:pPr>
            <a:r>
              <a:rPr lang="en-US" sz="2400" i="1" spc="-85" dirty="0">
                <a:latin typeface="Trebuchet MS"/>
                <a:cs typeface="Trebuchet MS"/>
              </a:rPr>
              <a:t>	</a:t>
            </a:r>
            <a:r>
              <a:rPr sz="2000" i="1" spc="-10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00" dirty="0">
                <a:latin typeface="Trebuchet MS"/>
                <a:cs typeface="Trebuchet MS"/>
              </a:rPr>
              <a:t>屬性值之間的絕對差</a:t>
            </a:r>
            <a:r>
              <a:rPr lang="zh-TW" altLang="en-US" sz="2000" i="1" spc="-100" dirty="0" smtClean="0">
                <a:latin typeface="Trebuchet MS"/>
                <a:cs typeface="Trebuchet MS"/>
              </a:rPr>
              <a:t>值總和</a:t>
            </a:r>
            <a:r>
              <a:rPr lang="zh-TW" altLang="en-US" sz="2000" i="1" spc="-100" dirty="0">
                <a:latin typeface="Trebuchet MS"/>
                <a:cs typeface="Trebuchet MS"/>
              </a:rPr>
              <a:t>。</a:t>
            </a:r>
            <a:r>
              <a:rPr sz="2000" i="1" spc="-15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271270" lvl="1" indent="-457834">
              <a:lnSpc>
                <a:spcPct val="100000"/>
              </a:lnSpc>
              <a:spcBef>
                <a:spcPts val="495"/>
              </a:spcBef>
              <a:buFont typeface="Trebuchet MS"/>
              <a:buChar char="–"/>
              <a:tabLst>
                <a:tab pos="1271270" algn="l"/>
                <a:tab pos="1271905" algn="l"/>
              </a:tabLst>
            </a:pPr>
            <a:r>
              <a:rPr lang="zh-TW" altLang="en-US" sz="2400" i="1" spc="-95" dirty="0" smtClean="0">
                <a:latin typeface="Trebuchet MS"/>
                <a:cs typeface="Trebuchet MS"/>
              </a:rPr>
              <a:t>如果是名詞類屬性的話，</a:t>
            </a:r>
            <a:r>
              <a:rPr lang="zh-TW" altLang="en-US" sz="2400" i="1" spc="-195" dirty="0" smtClean="0">
                <a:latin typeface="Trebuchet MS"/>
                <a:cs typeface="Trebuchet MS"/>
              </a:rPr>
              <a:t>屬性</a:t>
            </a:r>
            <a:r>
              <a:rPr lang="zh-TW" altLang="en-US" sz="2400" i="1" spc="-195" dirty="0">
                <a:latin typeface="Trebuchet MS"/>
                <a:cs typeface="Trebuchet MS"/>
              </a:rPr>
              <a:t>值不同的距離是</a:t>
            </a:r>
            <a:r>
              <a:rPr lang="en-US" altLang="zh-TW" sz="2400" i="1" spc="-195" dirty="0">
                <a:latin typeface="Trebuchet MS"/>
                <a:cs typeface="Trebuchet MS"/>
              </a:rPr>
              <a:t>1</a:t>
            </a:r>
            <a:r>
              <a:rPr lang="zh-TW" altLang="en-US" sz="2400" i="1" spc="-195" dirty="0">
                <a:latin typeface="Trebuchet MS"/>
                <a:cs typeface="Trebuchet MS"/>
              </a:rPr>
              <a:t>，屬性值相同的距離是</a:t>
            </a:r>
            <a:r>
              <a:rPr lang="en-US" altLang="zh-TW" sz="2400" i="1" spc="-195" dirty="0" smtClean="0">
                <a:latin typeface="Trebuchet MS"/>
                <a:cs typeface="Trebuchet MS"/>
              </a:rPr>
              <a:t>0</a:t>
            </a:r>
            <a:endParaRPr sz="2400" dirty="0">
              <a:latin typeface="Trebuchet MS"/>
              <a:cs typeface="Trebuchet MS"/>
            </a:endParaRPr>
          </a:p>
          <a:p>
            <a:pPr marL="1271270" lvl="1" indent="-457834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271270" algn="l"/>
                <a:tab pos="1271905" algn="l"/>
              </a:tabLst>
            </a:pPr>
            <a:r>
              <a:rPr lang="zh-TW" altLang="en-US" sz="2400" i="1" spc="-125" dirty="0" smtClean="0">
                <a:latin typeface="Trebuchet MS"/>
                <a:cs typeface="Trebuchet MS"/>
              </a:rPr>
              <a:t>正規化屬性讓距離都落在</a:t>
            </a:r>
            <a:r>
              <a:rPr lang="en-US" altLang="zh-TW" sz="2400" i="1" spc="-125" dirty="0">
                <a:latin typeface="Trebuchet MS"/>
                <a:cs typeface="Trebuchet MS"/>
              </a:rPr>
              <a:t>0</a:t>
            </a:r>
            <a:r>
              <a:rPr lang="zh-TW" altLang="en-US" sz="2400" i="1" spc="-125" dirty="0">
                <a:latin typeface="Trebuchet MS"/>
                <a:cs typeface="Trebuchet MS"/>
              </a:rPr>
              <a:t>和</a:t>
            </a:r>
            <a:r>
              <a:rPr lang="en-US" altLang="zh-TW" sz="2400" i="1" spc="-125" dirty="0">
                <a:latin typeface="Trebuchet MS"/>
                <a:cs typeface="Trebuchet MS"/>
              </a:rPr>
              <a:t>1</a:t>
            </a:r>
            <a:r>
              <a:rPr lang="zh-TW" altLang="en-US" sz="2400" i="1" spc="-125" dirty="0" smtClean="0">
                <a:latin typeface="Trebuchet MS"/>
                <a:cs typeface="Trebuchet MS"/>
              </a:rPr>
              <a:t>之間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70" y="1422927"/>
            <a:ext cx="9783030" cy="4165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95" dirty="0" smtClean="0">
                <a:latin typeface="Trebuchet MS"/>
                <a:cs typeface="Trebuchet MS"/>
              </a:rPr>
              <a:t>如</a:t>
            </a:r>
            <a:r>
              <a:rPr lang="zh-TW" altLang="en-US" sz="2800" b="1" spc="-95" dirty="0">
                <a:latin typeface="Trebuchet MS"/>
                <a:cs typeface="Trebuchet MS"/>
              </a:rPr>
              <a:t>何</a:t>
            </a:r>
            <a:r>
              <a:rPr lang="zh-TW" altLang="en-US" sz="2800" b="1" spc="-95" dirty="0" smtClean="0">
                <a:latin typeface="Trebuchet MS"/>
                <a:cs typeface="Trebuchet MS"/>
              </a:rPr>
              <a:t>處理雜</a:t>
            </a:r>
            <a:r>
              <a:rPr lang="zh-TW" altLang="en-US" sz="2800" b="1" spc="-95" dirty="0">
                <a:latin typeface="Trebuchet MS"/>
                <a:cs typeface="Trebuchet MS"/>
              </a:rPr>
              <a:t>訊</a:t>
            </a:r>
            <a:r>
              <a:rPr lang="zh-TW" altLang="en-US" sz="2800" b="1" spc="-95" dirty="0" smtClean="0">
                <a:latin typeface="Trebuchet MS"/>
                <a:cs typeface="Trebuchet MS"/>
              </a:rPr>
              <a:t>實例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？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35" dirty="0">
                <a:latin typeface="Trebuchet MS"/>
                <a:cs typeface="Trebuchet MS"/>
              </a:rPr>
              <a:t>錯誤的資料我們稱之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為雜</a:t>
            </a:r>
            <a:r>
              <a:rPr lang="zh-TW" altLang="en-US" sz="2800" b="1" spc="-135" dirty="0">
                <a:latin typeface="Trebuchet MS"/>
                <a:cs typeface="Trebuchet MS"/>
              </a:rPr>
              <a:t>訊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，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noise)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800" spc="-110" dirty="0" smtClean="0">
                <a:latin typeface="Trebuchet MS"/>
                <a:cs typeface="Trebuchet MS"/>
              </a:rPr>
              <a:t>最近鄰居法</a:t>
            </a:r>
            <a:endParaRPr sz="28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sz="2800" i="1" spc="-114" dirty="0" smtClean="0">
                <a:latin typeface="Trebuchet MS"/>
                <a:cs typeface="Trebuchet MS"/>
              </a:rPr>
              <a:t>k</a:t>
            </a:r>
            <a:r>
              <a:rPr sz="2800" spc="-114" dirty="0" smtClean="0">
                <a:latin typeface="Trebuchet MS"/>
                <a:cs typeface="Trebuchet MS"/>
              </a:rPr>
              <a:t>‐nearest‐neighbors</a:t>
            </a:r>
            <a:r>
              <a:rPr lang="en-US" altLang="zh-TW" sz="2800" spc="-114" dirty="0" smtClean="0">
                <a:latin typeface="Trebuchet MS"/>
                <a:cs typeface="Trebuchet MS"/>
              </a:rPr>
              <a:t>(KNN)</a:t>
            </a:r>
            <a:endParaRPr sz="2800" dirty="0">
              <a:latin typeface="Trebuchet MS"/>
              <a:cs typeface="Trebuchet MS"/>
            </a:endParaRPr>
          </a:p>
          <a:p>
            <a:pPr marL="799465">
              <a:lnSpc>
                <a:spcPct val="100000"/>
              </a:lnSpc>
              <a:spcBef>
                <a:spcPts val="530"/>
              </a:spcBef>
              <a:tabLst>
                <a:tab pos="1256665" algn="l"/>
              </a:tabLst>
            </a:pPr>
            <a:r>
              <a:rPr sz="2400" spc="310" dirty="0">
                <a:latin typeface="Trebuchet MS"/>
                <a:cs typeface="Trebuchet MS"/>
              </a:rPr>
              <a:t>–	</a:t>
            </a:r>
            <a:r>
              <a:rPr lang="zh-TW" altLang="en-US" sz="2400" spc="310" dirty="0">
                <a:latin typeface="Trebuchet MS"/>
                <a:cs typeface="Trebuchet MS"/>
              </a:rPr>
              <a:t> </a:t>
            </a:r>
            <a:r>
              <a:rPr lang="en-US" altLang="zh-TW" sz="2400" spc="310" dirty="0" smtClean="0">
                <a:latin typeface="Trebuchet MS"/>
                <a:cs typeface="Trebuchet MS"/>
              </a:rPr>
              <a:t>k</a:t>
            </a:r>
            <a:r>
              <a:rPr lang="zh-TW" altLang="en-US" sz="2400" spc="310" dirty="0" smtClean="0">
                <a:latin typeface="Trebuchet MS"/>
                <a:cs typeface="Trebuchet MS"/>
              </a:rPr>
              <a:t>代表最近的參考實例數</a:t>
            </a:r>
            <a:endParaRPr lang="en-US" altLang="zh-TW" sz="2400" spc="310" dirty="0" smtClean="0">
              <a:latin typeface="Trebuchet MS"/>
              <a:cs typeface="Trebuchet MS"/>
            </a:endParaRPr>
          </a:p>
          <a:p>
            <a:pPr marL="799465">
              <a:lnSpc>
                <a:spcPct val="100000"/>
              </a:lnSpc>
              <a:spcBef>
                <a:spcPts val="530"/>
              </a:spcBef>
              <a:tabLst>
                <a:tab pos="1256665" algn="l"/>
              </a:tabLst>
            </a:pPr>
            <a:r>
              <a:rPr lang="en-US" altLang="zh-TW" sz="2400" spc="310" dirty="0" smtClean="0">
                <a:latin typeface="Trebuchet MS"/>
                <a:cs typeface="Trebuchet MS"/>
              </a:rPr>
              <a:t>–</a:t>
            </a:r>
            <a:r>
              <a:rPr lang="en-US" altLang="zh-TW" sz="2400" spc="310" dirty="0">
                <a:latin typeface="Trebuchet MS"/>
                <a:cs typeface="Trebuchet MS"/>
              </a:rPr>
              <a:t>	</a:t>
            </a:r>
            <a:r>
              <a:rPr lang="zh-TW" altLang="en-US" sz="2400" spc="310" dirty="0">
                <a:latin typeface="Trebuchet MS"/>
                <a:cs typeface="Trebuchet MS"/>
              </a:rPr>
              <a:t> </a:t>
            </a:r>
            <a:r>
              <a:rPr lang="zh-TW" altLang="en-US" sz="2400" spc="310" dirty="0" smtClean="0">
                <a:latin typeface="Trebuchet MS"/>
                <a:cs typeface="Trebuchet MS"/>
              </a:rPr>
              <a:t>找尋新實例最近的</a:t>
            </a:r>
            <a:r>
              <a:rPr lang="en-US" altLang="zh-TW" sz="2400" spc="310" dirty="0" smtClean="0">
                <a:latin typeface="Trebuchet MS"/>
                <a:cs typeface="Trebuchet MS"/>
              </a:rPr>
              <a:t>k</a:t>
            </a:r>
            <a:r>
              <a:rPr lang="zh-TW" altLang="en-US" sz="2400" spc="310" dirty="0" smtClean="0">
                <a:latin typeface="Trebuchet MS"/>
                <a:cs typeface="Trebuchet MS"/>
              </a:rPr>
              <a:t>個實例，若大多數實例屬於</a:t>
            </a:r>
            <a:r>
              <a:rPr lang="zh-TW" altLang="en-US" sz="2400" spc="310" dirty="0">
                <a:latin typeface="Trebuchet MS"/>
                <a:cs typeface="Trebuchet MS"/>
              </a:rPr>
              <a:t>某一個分類，</a:t>
            </a:r>
            <a:r>
              <a:rPr lang="zh-TW" altLang="en-US" sz="2400" spc="310" dirty="0" smtClean="0">
                <a:latin typeface="Trebuchet MS"/>
                <a:cs typeface="Trebuchet MS"/>
              </a:rPr>
              <a:t>則新實例</a:t>
            </a:r>
            <a:r>
              <a:rPr lang="zh-TW" altLang="en-US" sz="2400" spc="310" dirty="0">
                <a:latin typeface="Trebuchet MS"/>
                <a:cs typeface="Trebuchet MS"/>
              </a:rPr>
              <a:t>也屬於這個</a:t>
            </a:r>
            <a:r>
              <a:rPr lang="zh-TW" altLang="en-US" sz="2400" spc="310" dirty="0" smtClean="0">
                <a:latin typeface="Trebuchet MS"/>
                <a:cs typeface="Trebuchet MS"/>
              </a:rPr>
              <a:t>分類</a:t>
            </a:r>
            <a:endParaRPr sz="24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800" spc="-70" dirty="0" smtClean="0">
                <a:latin typeface="Trebuchet MS"/>
                <a:cs typeface="Trebuchet MS"/>
              </a:rPr>
              <a:t>在</a:t>
            </a:r>
            <a:r>
              <a:rPr sz="2800" spc="-160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60" dirty="0" smtClean="0">
                <a:latin typeface="Trebuchet MS"/>
                <a:cs typeface="Trebuchet MS"/>
              </a:rPr>
              <a:t>中</a:t>
            </a:r>
            <a:endParaRPr sz="2800" dirty="0">
              <a:latin typeface="Trebuchet MS"/>
              <a:cs typeface="Trebuchet MS"/>
            </a:endParaRPr>
          </a:p>
          <a:p>
            <a:pPr marL="1142365">
              <a:lnSpc>
                <a:spcPct val="100000"/>
              </a:lnSpc>
              <a:spcBef>
                <a:spcPts val="495"/>
              </a:spcBef>
            </a:pPr>
            <a:r>
              <a:rPr lang="en-US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azy</a:t>
            </a:r>
            <a:r>
              <a:rPr lang="zh-TW" altLang="en-US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800" b="1" spc="-17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IBk</a:t>
            </a:r>
            <a:r>
              <a:rPr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(instance‐based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learning)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6582664" cy="2451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50" dirty="0" smtClean="0">
                <a:latin typeface="Trebuchet MS"/>
                <a:cs typeface="Trebuchet MS"/>
              </a:rPr>
              <a:t>探究改變</a:t>
            </a:r>
            <a:r>
              <a:rPr sz="2800" b="1" i="1" spc="-170" dirty="0" smtClean="0">
                <a:latin typeface="Trebuchet MS"/>
                <a:cs typeface="Trebuchet MS"/>
              </a:rPr>
              <a:t>k</a:t>
            </a:r>
            <a:r>
              <a:rPr lang="zh-TW" altLang="en-US" sz="2800" b="1" i="1" spc="-170" dirty="0" smtClean="0">
                <a:latin typeface="Trebuchet MS"/>
                <a:cs typeface="Trebuchet MS"/>
              </a:rPr>
              <a:t>值的效果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Clr>
                <a:srgbClr val="1F497C"/>
              </a:buClr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800" spc="-105" dirty="0">
                <a:solidFill>
                  <a:srgbClr val="FF0000"/>
                </a:solidFill>
                <a:latin typeface="Trebuchet MS"/>
                <a:cs typeface="Trebuchet MS"/>
              </a:rPr>
              <a:t>Glass</a:t>
            </a:r>
            <a:r>
              <a:rPr sz="2800" spc="-2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zh-TW" altLang="en-US" sz="2800" spc="-140" dirty="0" smtClean="0">
                <a:latin typeface="Trebuchet MS"/>
                <a:cs typeface="Trebuchet MS"/>
              </a:rPr>
              <a:t>資料集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F497C"/>
              </a:buClr>
              <a:buFont typeface="Wingdings"/>
              <a:buChar char=""/>
            </a:pPr>
            <a:endParaRPr sz="375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Clr>
                <a:srgbClr val="1F497C"/>
              </a:buClr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800" spc="-175" dirty="0">
                <a:solidFill>
                  <a:srgbClr val="FF0000"/>
                </a:solidFill>
                <a:latin typeface="Trebuchet MS"/>
                <a:cs typeface="Trebuchet MS"/>
              </a:rPr>
              <a:t>lazy </a:t>
            </a:r>
            <a:r>
              <a:rPr lang="zh-TW" altLang="en-US" sz="2800" spc="-7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</a:t>
            </a:r>
            <a:r>
              <a:rPr lang="zh-TW" altLang="en-US" sz="2800" spc="-75" dirty="0">
                <a:solidFill>
                  <a:srgbClr val="FF0000"/>
                </a:solidFill>
                <a:latin typeface="Trebuchet MS"/>
                <a:cs typeface="Trebuchet MS"/>
              </a:rPr>
              <a:t>的</a:t>
            </a:r>
            <a:r>
              <a:rPr sz="2800" spc="-75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0000"/>
                </a:solidFill>
                <a:latin typeface="Trebuchet MS"/>
                <a:cs typeface="Trebuchet MS"/>
              </a:rPr>
              <a:t>IBk</a:t>
            </a:r>
            <a:r>
              <a:rPr sz="2800" spc="-155" dirty="0">
                <a:latin typeface="Trebuchet MS"/>
                <a:cs typeface="Trebuchet MS"/>
              </a:rPr>
              <a:t>, </a:t>
            </a:r>
            <a:r>
              <a:rPr sz="2800" i="1" spc="-140" dirty="0">
                <a:latin typeface="Trebuchet MS"/>
                <a:cs typeface="Trebuchet MS"/>
              </a:rPr>
              <a:t>k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565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1, 5, </a:t>
            </a:r>
            <a:r>
              <a:rPr sz="2800" spc="-50" dirty="0">
                <a:latin typeface="Trebuchet MS"/>
                <a:cs typeface="Trebuchet MS"/>
              </a:rPr>
              <a:t>20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110" y="4169729"/>
            <a:ext cx="7510090" cy="1629933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1590"/>
              </a:spcBef>
              <a:buClr>
                <a:srgbClr val="1F497C"/>
              </a:buClr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en-US" altLang="zh-TW" sz="2800" spc="-120" dirty="0" smtClean="0">
                <a:latin typeface="Trebuchet MS"/>
                <a:cs typeface="Trebuchet MS"/>
              </a:rPr>
              <a:t>10</a:t>
            </a:r>
            <a:r>
              <a:rPr lang="zh-TW" altLang="en-US" sz="2800" spc="-120" dirty="0" smtClean="0">
                <a:latin typeface="Trebuchet MS"/>
                <a:cs typeface="Trebuchet MS"/>
              </a:rPr>
              <a:t>層交叉驗證</a:t>
            </a:r>
            <a:r>
              <a:rPr lang="en-US" altLang="zh-TW" sz="2800" spc="-120" dirty="0" smtClean="0">
                <a:latin typeface="Trebuchet MS"/>
                <a:cs typeface="Trebuchet MS"/>
              </a:rPr>
              <a:t>(</a:t>
            </a:r>
            <a:r>
              <a:rPr sz="2800" spc="-120" dirty="0" smtClean="0">
                <a:latin typeface="Trebuchet MS"/>
                <a:cs typeface="Trebuchet MS"/>
              </a:rPr>
              <a:t>10‐fold</a:t>
            </a:r>
            <a:r>
              <a:rPr sz="2800" spc="-215" dirty="0" smtClean="0">
                <a:latin typeface="Trebuchet MS"/>
                <a:cs typeface="Trebuchet MS"/>
              </a:rPr>
              <a:t> </a:t>
            </a:r>
            <a:r>
              <a:rPr sz="2800" spc="-125" dirty="0" smtClean="0">
                <a:latin typeface="Trebuchet MS"/>
                <a:cs typeface="Trebuchet MS"/>
              </a:rPr>
              <a:t>cross‐validation</a:t>
            </a:r>
            <a:r>
              <a:rPr lang="en-US" altLang="zh-TW" sz="2800" spc="-125" dirty="0" smtClean="0">
                <a:latin typeface="Trebuchet MS"/>
                <a:cs typeface="Trebuchet MS"/>
              </a:rPr>
              <a:t>)</a:t>
            </a:r>
            <a:endParaRPr sz="2800" dirty="0">
              <a:latin typeface="Trebuchet MS"/>
              <a:cs typeface="Trebuchet MS"/>
            </a:endParaRPr>
          </a:p>
          <a:p>
            <a:pPr marL="1915795">
              <a:lnSpc>
                <a:spcPct val="100000"/>
              </a:lnSpc>
              <a:spcBef>
                <a:spcPts val="1275"/>
              </a:spcBef>
              <a:tabLst>
                <a:tab pos="3430904" algn="l"/>
              </a:tabLst>
            </a:pPr>
            <a:r>
              <a:rPr sz="2400" i="1" spc="-120" dirty="0">
                <a:latin typeface="Trebuchet MS"/>
                <a:cs typeface="Trebuchet MS"/>
              </a:rPr>
              <a:t>k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1	</a:t>
            </a:r>
            <a:r>
              <a:rPr sz="2400" i="1" spc="-120" dirty="0">
                <a:latin typeface="Trebuchet MS"/>
                <a:cs typeface="Trebuchet MS"/>
              </a:rPr>
              <a:t>k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5</a:t>
            </a:r>
            <a:endParaRPr sz="2400" dirty="0">
              <a:latin typeface="Trebuchet MS"/>
              <a:cs typeface="Trebuchet MS"/>
            </a:endParaRPr>
          </a:p>
          <a:p>
            <a:pPr marL="1828164">
              <a:lnSpc>
                <a:spcPct val="100000"/>
              </a:lnSpc>
              <a:spcBef>
                <a:spcPts val="710"/>
              </a:spcBef>
              <a:tabLst>
                <a:tab pos="3343910" algn="l"/>
              </a:tabLst>
            </a:pPr>
            <a:r>
              <a:rPr sz="2400" spc="-30" dirty="0">
                <a:latin typeface="Trebuchet MS"/>
                <a:cs typeface="Trebuchet MS"/>
              </a:rPr>
              <a:t>70.6%	</a:t>
            </a:r>
            <a:r>
              <a:rPr sz="2400" spc="-35" dirty="0">
                <a:latin typeface="Trebuchet MS"/>
                <a:cs typeface="Trebuchet MS"/>
              </a:rPr>
              <a:t>67.8</a:t>
            </a:r>
            <a:r>
              <a:rPr sz="2400" spc="-35" dirty="0" smtClean="0">
                <a:latin typeface="Trebuchet MS"/>
                <a:cs typeface="Trebuchet MS"/>
              </a:rPr>
              <a:t>%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0885" y="4947920"/>
            <a:ext cx="762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20" dirty="0">
                <a:latin typeface="Trebuchet MS"/>
                <a:cs typeface="Trebuchet MS"/>
              </a:rPr>
              <a:t>k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34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20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2115" y="5403596"/>
            <a:ext cx="78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rebuchet MS"/>
                <a:cs typeface="Trebuchet MS"/>
              </a:rPr>
              <a:t>65.4%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5952" y="5401055"/>
            <a:ext cx="4038600" cy="38100"/>
          </a:xfrm>
          <a:custGeom>
            <a:avLst/>
            <a:gdLst/>
            <a:ahLst/>
            <a:cxnLst/>
            <a:rect l="l" t="t" r="r" b="b"/>
            <a:pathLst>
              <a:path w="4038600" h="38100">
                <a:moveTo>
                  <a:pt x="4038600" y="38100"/>
                </a:moveTo>
                <a:lnTo>
                  <a:pt x="4038600" y="0"/>
                </a:lnTo>
                <a:lnTo>
                  <a:pt x="0" y="0"/>
                </a:lnTo>
                <a:lnTo>
                  <a:pt x="0" y="38100"/>
                </a:lnTo>
                <a:lnTo>
                  <a:pt x="40386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5952" y="5858255"/>
            <a:ext cx="4038600" cy="38100"/>
          </a:xfrm>
          <a:custGeom>
            <a:avLst/>
            <a:gdLst/>
            <a:ahLst/>
            <a:cxnLst/>
            <a:rect l="l" t="t" r="r" b="b"/>
            <a:pathLst>
              <a:path w="4038600" h="38100">
                <a:moveTo>
                  <a:pt x="4038600" y="38100"/>
                </a:moveTo>
                <a:lnTo>
                  <a:pt x="4038600" y="0"/>
                </a:lnTo>
                <a:lnTo>
                  <a:pt x="0" y="0"/>
                </a:lnTo>
                <a:lnTo>
                  <a:pt x="0" y="38100"/>
                </a:lnTo>
                <a:lnTo>
                  <a:pt x="40386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4982" y="675609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試著操作看看。</a:t>
            </a:r>
            <a:endParaRPr lang="en-US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0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glass.arff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41739"/>
            <a:ext cx="7146636" cy="5000097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7852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5" name="object 3"/>
          <p:cNvSpPr txBox="1"/>
          <p:nvPr/>
        </p:nvSpPr>
        <p:spPr>
          <a:xfrm>
            <a:off x="683722" y="782083"/>
            <a:ext cx="107301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介面，以滑鼠左鍵點擊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，在彈出的選單中選擇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lazy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718167"/>
            <a:ext cx="3807460" cy="46554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1569848"/>
            <a:ext cx="6910976" cy="4602352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3886200" y="3276600"/>
            <a:ext cx="1981200" cy="1371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7027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864" y="464057"/>
            <a:ext cx="4900204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02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70.5608%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75" y="1358111"/>
            <a:ext cx="8761246" cy="54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0" name="矩形 9"/>
          <p:cNvSpPr/>
          <p:nvPr/>
        </p:nvSpPr>
        <p:spPr>
          <a:xfrm>
            <a:off x="4876800" y="207518"/>
            <a:ext cx="7239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最後，</a:t>
            </a:r>
            <a:r>
              <a:rPr lang="zh-TW" altLang="en-US" dirty="0"/>
              <a:t>觀察</a:t>
            </a:r>
            <a:r>
              <a:rPr lang="zh-TW" altLang="en-US" dirty="0" smtClean="0"/>
              <a:t>總錯誤率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我們</a:t>
            </a:r>
            <a:r>
              <a:rPr lang="zh-TW" altLang="en-US" dirty="0"/>
              <a:t>選一個總錯誤率最低的，要麽是</a:t>
            </a:r>
            <a:r>
              <a:rPr lang="en-US" altLang="zh-TW" dirty="0"/>
              <a:t>outlook</a:t>
            </a:r>
            <a:r>
              <a:rPr lang="zh-TW" altLang="en-US" dirty="0"/>
              <a:t>，要麽是</a:t>
            </a:r>
            <a:r>
              <a:rPr lang="en-US" altLang="zh-TW" dirty="0" err="1"/>
              <a:t>humdity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這</a:t>
            </a:r>
            <a:r>
              <a:rPr lang="zh-TW" altLang="en-US" dirty="0"/>
              <a:t>是個平手，所以我們任選</a:t>
            </a:r>
            <a:r>
              <a:rPr lang="zh-TW" altLang="en-US" dirty="0" smtClean="0"/>
              <a:t>其一。這</a:t>
            </a:r>
            <a:r>
              <a:rPr lang="zh-TW" altLang="en-US" dirty="0"/>
              <a:t>就是</a:t>
            </a:r>
            <a:r>
              <a:rPr lang="en-US" altLang="zh-TW" dirty="0" err="1"/>
              <a:t>OneR</a:t>
            </a:r>
            <a:r>
              <a:rPr lang="zh-TW" altLang="en-US" dirty="0"/>
              <a:t>的</a:t>
            </a:r>
            <a:r>
              <a:rPr lang="zh-TW" altLang="en-US" dirty="0" smtClean="0"/>
              <a:t>原理！</a:t>
            </a:r>
            <a:endParaRPr lang="zh-TW" altLang="en-US" dirty="0"/>
          </a:p>
        </p:txBody>
      </p:sp>
      <p:sp>
        <p:nvSpPr>
          <p:cNvPr id="22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10820400" y="2057400"/>
            <a:ext cx="814321" cy="33693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4595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左鍵點擊圖中紅色方框處配置分類器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914400"/>
            <a:ext cx="5105400" cy="56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08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此處</a:t>
            </a:r>
            <a:r>
              <a:rPr lang="zh-TW" altLang="en-US" sz="2800" b="1" spc="-175" dirty="0">
                <a:latin typeface="Trebuchet MS"/>
                <a:cs typeface="Trebuchet MS"/>
              </a:rPr>
              <a:t>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zh-TW" altLang="en-US" sz="2800" b="1" spc="-175" dirty="0">
                <a:latin typeface="Trebuchet MS"/>
                <a:cs typeface="Trebuchet MS"/>
              </a:rPr>
              <a:t>後點選下方的</a:t>
            </a:r>
            <a:r>
              <a:rPr lang="en-US" altLang="zh-TW" sz="2800" b="1" spc="-175" dirty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鈕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6945"/>
            <a:ext cx="5623205" cy="6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387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26736"/>
            <a:ext cx="4343400" cy="60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59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67.757%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676399"/>
            <a:ext cx="8227060" cy="50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58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左鍵點擊圖中紅色方框處配置分類器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38200"/>
            <a:ext cx="4876800" cy="53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927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9.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20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後點選下方的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07518"/>
            <a:ext cx="4648200" cy="64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19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10.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4407"/>
            <a:ext cx="4572000" cy="63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456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65.4206%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2924"/>
            <a:ext cx="10675800" cy="53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90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左鍵點擊圖中紅色方框處配置分類器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"/>
            <a:ext cx="5257800" cy="56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492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後點選下方的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07518"/>
            <a:ext cx="4800600" cy="66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7" y="1422908"/>
            <a:ext cx="5744464" cy="243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225" dirty="0" smtClean="0">
                <a:latin typeface="Trebuchet MS"/>
                <a:cs typeface="Trebuchet MS"/>
              </a:rPr>
              <a:t>使用</a:t>
            </a:r>
            <a:r>
              <a:rPr sz="2800" b="1" spc="-225" dirty="0" smtClean="0">
                <a:latin typeface="Trebuchet MS"/>
                <a:cs typeface="Trebuchet MS"/>
              </a:rPr>
              <a:t> </a:t>
            </a:r>
            <a:r>
              <a:rPr sz="2800" b="1" spc="-145" dirty="0">
                <a:latin typeface="Trebuchet MS"/>
                <a:cs typeface="Trebuchet MS"/>
              </a:rPr>
              <a:t>OneR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80" dirty="0" err="1" smtClean="0">
                <a:latin typeface="Trebuchet MS"/>
                <a:cs typeface="Trebuchet MS"/>
              </a:rPr>
              <a:t>OneR</a:t>
            </a:r>
            <a:r>
              <a:rPr lang="zh-TW" altLang="en-US" sz="2400" spc="-80" dirty="0" smtClean="0">
                <a:latin typeface="Trebuchet MS"/>
                <a:cs typeface="Trebuchet MS"/>
              </a:rPr>
              <a:t>規則學習器</a:t>
            </a:r>
            <a:r>
              <a:rPr lang="zh-TW" altLang="en-US" sz="2400" spc="-80" dirty="0">
                <a:latin typeface="Trebuchet MS"/>
                <a:cs typeface="Trebuchet MS"/>
              </a:rPr>
              <a:t>（</a:t>
            </a:r>
            <a:r>
              <a:rPr sz="2400" spc="-105" dirty="0" smtClean="0">
                <a:latin typeface="Trebuchet MS"/>
                <a:cs typeface="Trebuchet MS"/>
              </a:rPr>
              <a:t>rule </a:t>
            </a:r>
            <a:r>
              <a:rPr sz="2400" spc="-114" dirty="0" smtClean="0">
                <a:latin typeface="Trebuchet MS"/>
                <a:cs typeface="Trebuchet MS"/>
              </a:rPr>
              <a:t>learner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）</a:t>
            </a:r>
            <a:r>
              <a:rPr sz="2400" spc="-450" dirty="0" smtClean="0">
                <a:latin typeface="Trebuchet MS"/>
                <a:cs typeface="Trebuchet MS"/>
              </a:rPr>
              <a:t> </a:t>
            </a:r>
            <a:r>
              <a:rPr sz="2400" spc="-145" dirty="0" smtClean="0">
                <a:latin typeface="Trebuchet MS"/>
                <a:cs typeface="Trebuchet MS"/>
              </a:rPr>
              <a:t>(</a:t>
            </a:r>
            <a:r>
              <a:rPr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b="1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OneR</a:t>
            </a:r>
            <a:r>
              <a:rPr sz="2400" spc="-145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查看規則</a:t>
            </a:r>
            <a:r>
              <a:rPr sz="2000" spc="-130" dirty="0" smtClean="0">
                <a:latin typeface="Trebuchet MS"/>
                <a:cs typeface="Trebuchet MS"/>
              </a:rPr>
              <a:t>(</a:t>
            </a:r>
            <a:r>
              <a:rPr lang="zh-TW" altLang="en-US" sz="2000" i="1" spc="-130" dirty="0">
                <a:latin typeface="Trebuchet MS"/>
                <a:cs typeface="Trebuchet MS"/>
              </a:rPr>
              <a:t>筆記</a:t>
            </a:r>
            <a:r>
              <a:rPr sz="2000" i="1" spc="-130" dirty="0" smtClean="0">
                <a:latin typeface="Trebuchet MS"/>
                <a:cs typeface="Trebuchet MS"/>
              </a:rPr>
              <a:t>:</a:t>
            </a:r>
            <a:r>
              <a:rPr sz="2000" i="1" spc="-150" dirty="0" smtClean="0">
                <a:latin typeface="Trebuchet MS"/>
                <a:cs typeface="Trebuchet MS"/>
              </a:rPr>
              <a:t> </a:t>
            </a:r>
            <a:r>
              <a:rPr sz="2000" i="1" spc="-85" dirty="0" smtClean="0">
                <a:latin typeface="Trebuchet MS"/>
                <a:cs typeface="Trebuchet MS"/>
              </a:rPr>
              <a:t>Weka</a:t>
            </a:r>
            <a:r>
              <a:rPr lang="zh-TW" altLang="en-US" sz="2000" i="1" spc="-85" dirty="0" smtClean="0">
                <a:latin typeface="Trebuchet MS"/>
                <a:cs typeface="Trebuchet MS"/>
              </a:rPr>
              <a:t>執行</a:t>
            </a:r>
            <a:r>
              <a:rPr sz="2000" i="1" spc="-155" dirty="0" smtClean="0">
                <a:latin typeface="Trebuchet MS"/>
                <a:cs typeface="Trebuchet MS"/>
              </a:rPr>
              <a:t> </a:t>
            </a:r>
            <a:r>
              <a:rPr sz="2000" i="1" spc="-80" dirty="0" err="1" smtClean="0">
                <a:latin typeface="Trebuchet MS"/>
                <a:cs typeface="Trebuchet MS"/>
              </a:rPr>
              <a:t>OneR</a:t>
            </a:r>
            <a:r>
              <a:rPr lang="zh-TW" altLang="en-US" sz="2000" i="1" spc="-155" dirty="0" smtClean="0">
                <a:latin typeface="Trebuchet MS"/>
                <a:cs typeface="Trebuchet MS"/>
              </a:rPr>
              <a:t>總共</a:t>
            </a:r>
            <a:r>
              <a:rPr sz="2000" i="1" spc="-40" dirty="0" smtClean="0">
                <a:latin typeface="Trebuchet MS"/>
                <a:cs typeface="Trebuchet MS"/>
              </a:rPr>
              <a:t>11</a:t>
            </a:r>
            <a:r>
              <a:rPr lang="zh-TW" altLang="en-US" sz="2000" i="1" spc="-40" dirty="0" smtClean="0">
                <a:latin typeface="Trebuchet MS"/>
                <a:cs typeface="Trebuchet MS"/>
              </a:rPr>
              <a:t>次</a:t>
            </a:r>
            <a:r>
              <a:rPr sz="2000" spc="-12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48507"/>
            <a:ext cx="4648200" cy="61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05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34.5794%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44987"/>
            <a:ext cx="8608060" cy="5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818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9728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再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來計算基線準確率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，在彈出的視窗中以左鍵點擊分類器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2057400"/>
            <a:ext cx="3771429" cy="40857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1871895"/>
            <a:ext cx="5759450" cy="484289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33800" y="4100257"/>
            <a:ext cx="1828800" cy="1219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1333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接著，左鍵單擊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81000"/>
            <a:ext cx="4219279" cy="58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875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35.514%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351184"/>
            <a:ext cx="8675857" cy="54561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43600" y="225991"/>
            <a:ext cx="5562600" cy="2362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3200" dirty="0" smtClean="0"/>
              <a:t>結論：</a:t>
            </a:r>
            <a:endParaRPr lang="en-US" altLang="zh-TW" sz="3200" dirty="0" smtClean="0"/>
          </a:p>
          <a:p>
            <a:r>
              <a:rPr lang="zh-TW" altLang="en-US" sz="3200" dirty="0" smtClean="0"/>
              <a:t>當</a:t>
            </a:r>
            <a:r>
              <a:rPr lang="en-US" altLang="zh-TW" sz="3200" dirty="0" smtClean="0"/>
              <a:t>k=100</a:t>
            </a:r>
            <a:r>
              <a:rPr lang="zh-TW" altLang="en-US" sz="3200" dirty="0" smtClean="0"/>
              <a:t>，準確率為</a:t>
            </a:r>
            <a:r>
              <a:rPr lang="en-US" altLang="zh-TW" sz="3200" dirty="0" smtClean="0"/>
              <a:t>34.5794%</a:t>
            </a:r>
            <a:r>
              <a:rPr lang="zh-TW" altLang="en-US" sz="3200" dirty="0" smtClean="0"/>
              <a:t>。接近基線準確率！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225481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69977"/>
              </p:ext>
            </p:extLst>
          </p:nvPr>
        </p:nvGraphicFramePr>
        <p:xfrm>
          <a:off x="381000" y="1981200"/>
          <a:ext cx="11506200" cy="2590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1939392631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6573452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97342401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2516854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2124863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297731948"/>
                    </a:ext>
                  </a:extLst>
                </a:gridCol>
              </a:tblGrid>
              <a:tr h="11776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/>
                        <a:t>k</a:t>
                      </a:r>
                      <a:r>
                        <a:rPr lang="zh-TW" altLang="en-US" sz="4000" dirty="0" smtClean="0"/>
                        <a:t>值</a:t>
                      </a:r>
                      <a:endParaRPr lang="zh-TW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/>
                        <a:t>k=1</a:t>
                      </a:r>
                      <a:endParaRPr lang="zh-TW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dirty="0" smtClean="0"/>
                        <a:t>k=5</a:t>
                      </a:r>
                      <a:endParaRPr lang="zh-TW" altLang="en-US" sz="4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dirty="0" smtClean="0"/>
                        <a:t>k=20</a:t>
                      </a:r>
                      <a:endParaRPr lang="zh-TW" altLang="en-US" sz="4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dirty="0" smtClean="0"/>
                        <a:t>k=100</a:t>
                      </a:r>
                      <a:endParaRPr lang="zh-TW" altLang="en-US" sz="4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/>
                        <a:t>基線</a:t>
                      </a:r>
                      <a:endParaRPr lang="zh-TW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879555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/>
                        <a:t>準確率</a:t>
                      </a:r>
                      <a:endParaRPr lang="zh-TW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70.6%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67.8%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65.4%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34.5794%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35.514%</a:t>
                      </a:r>
                      <a:endParaRPr lang="zh-TW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37307"/>
                  </a:ext>
                </a:extLst>
              </a:tr>
            </a:tbl>
          </a:graphicData>
        </a:graphic>
      </p:graphicFrame>
      <p:sp>
        <p:nvSpPr>
          <p:cNvPr id="7" name="object 3"/>
          <p:cNvSpPr txBox="1"/>
          <p:nvPr/>
        </p:nvSpPr>
        <p:spPr>
          <a:xfrm>
            <a:off x="381000" y="1295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比較</a:t>
            </a:r>
            <a:endParaRPr sz="2800" dirty="0" smtClean="0">
              <a:latin typeface="Trebuchet MS"/>
              <a:cs typeface="Trebuchet M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38801" y="5105400"/>
            <a:ext cx="6248400" cy="76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隨著</a:t>
            </a:r>
            <a:r>
              <a:rPr lang="en-US" altLang="zh-TW" sz="2800" b="1" dirty="0"/>
              <a:t>k</a:t>
            </a:r>
            <a:r>
              <a:rPr lang="zh-TW" altLang="en-US" sz="2800" b="1" dirty="0" smtClean="0"/>
              <a:t>增大，準確率降低。</a:t>
            </a:r>
            <a:endParaRPr lang="en-US" altLang="zh-TW" sz="2800" b="1" dirty="0" smtClean="0"/>
          </a:p>
          <a:p>
            <a:pPr algn="ctr"/>
            <a:r>
              <a:rPr lang="zh-TW" altLang="en-US" sz="2800" b="1" dirty="0" smtClean="0"/>
              <a:t>但這不是個處理雜訊的好例子</a:t>
            </a:r>
            <a:r>
              <a:rPr lang="en-US" altLang="zh-TW" sz="2800" b="1" dirty="0" smtClean="0"/>
              <a:t>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258748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304800" y="705129"/>
            <a:ext cx="11216132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zh-TW" altLang="en-US" sz="2800" b="1" spc="-175" dirty="0">
                <a:latin typeface="Trebuchet MS"/>
                <a:cs typeface="Trebuchet MS"/>
              </a:rPr>
              <a:t>試試另一個資料集！</a:t>
            </a:r>
            <a:r>
              <a:rPr lang="en-US" altLang="zh-TW" sz="2800" b="1" spc="-175" dirty="0">
                <a:latin typeface="Trebuchet MS"/>
                <a:cs typeface="Trebuchet MS"/>
              </a:rPr>
              <a:t/>
            </a:r>
            <a:br>
              <a:rPr lang="en-US" altLang="zh-TW" sz="2800" b="1" spc="-175" dirty="0">
                <a:latin typeface="Trebuchet MS"/>
                <a:cs typeface="Trebuchet MS"/>
              </a:rPr>
            </a:br>
            <a:r>
              <a:rPr lang="en-US" altLang="zh-TW" sz="2800" b="1" spc="-105" dirty="0">
                <a:latin typeface="Trebuchet MS"/>
                <a:cs typeface="Trebuchet MS"/>
              </a:rPr>
              <a:t>1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05" dirty="0">
                <a:latin typeface="Trebuchet MS"/>
                <a:cs typeface="Trebuchet MS"/>
              </a:rPr>
              <a:t>回到</a:t>
            </a:r>
            <a:r>
              <a:rPr lang="en-US" altLang="zh-TW" sz="2800" b="1" spc="-105" dirty="0">
                <a:latin typeface="Trebuchet MS"/>
                <a:cs typeface="Trebuchet MS"/>
              </a:rPr>
              <a:t>Preprocess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介面左鍵點擊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b="1" dirty="0" smtClean="0">
                <a:latin typeface="Trebuchet MS"/>
                <a:cs typeface="Trebuchet MS"/>
              </a:rPr>
              <a:t> 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2071456"/>
            <a:ext cx="6622361" cy="46780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2573781"/>
            <a:ext cx="4257874" cy="2455419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9121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5" name="object 3"/>
          <p:cNvSpPr txBox="1"/>
          <p:nvPr/>
        </p:nvSpPr>
        <p:spPr>
          <a:xfrm>
            <a:off x="683722" y="782083"/>
            <a:ext cx="107301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介面，以滑鼠左鍵點擊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，在彈出的選單中選擇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lazy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Ibk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718167"/>
            <a:ext cx="3807460" cy="46554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1569848"/>
            <a:ext cx="6910976" cy="4602352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3886200" y="3276600"/>
            <a:ext cx="1981200" cy="1371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4831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864" y="464057"/>
            <a:ext cx="4900204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63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70.1823%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1" y="1358111"/>
            <a:ext cx="8071550" cy="53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8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左鍵點擊圖中紅色方框處配置分類器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914400"/>
            <a:ext cx="5105400" cy="56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54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此處</a:t>
            </a:r>
            <a:r>
              <a:rPr lang="zh-TW" altLang="en-US" sz="2800" b="1" spc="-175" dirty="0">
                <a:latin typeface="Trebuchet MS"/>
                <a:cs typeface="Trebuchet MS"/>
              </a:rPr>
              <a:t>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設定為</a:t>
            </a: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</a:t>
            </a:r>
            <a:r>
              <a:rPr lang="zh-TW" altLang="en-US" sz="2800" b="1" spc="-175" dirty="0">
                <a:latin typeface="Trebuchet MS"/>
                <a:cs typeface="Trebuchet MS"/>
              </a:rPr>
              <a:t>點選下方的</a:t>
            </a:r>
            <a:r>
              <a:rPr lang="en-US" altLang="zh-TW" sz="2800" b="1" spc="-175" dirty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鈕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518"/>
            <a:ext cx="4953000" cy="63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958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04800"/>
            <a:ext cx="4525264" cy="61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78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72.6563%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2324"/>
            <a:ext cx="8686800" cy="54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384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左鍵點擊圖中紅色方框處配置分類器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4799"/>
            <a:ext cx="5486400" cy="59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62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此處</a:t>
            </a:r>
            <a:r>
              <a:rPr lang="zh-TW" altLang="en-US" sz="2800" b="1" spc="-175" dirty="0">
                <a:latin typeface="Trebuchet MS"/>
                <a:cs typeface="Trebuchet MS"/>
              </a:rPr>
              <a:t>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</a:t>
            </a:r>
            <a:r>
              <a:rPr lang="zh-TW" altLang="en-US" sz="2800" b="1" spc="-175" dirty="0">
                <a:latin typeface="Trebuchet MS"/>
                <a:cs typeface="Trebuchet MS"/>
              </a:rPr>
              <a:t>後點選下方的</a:t>
            </a:r>
            <a:r>
              <a:rPr lang="en-US" altLang="zh-TW" sz="2800" b="1" spc="-175" dirty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鈕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6945"/>
            <a:ext cx="5623205" cy="6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8626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26736"/>
            <a:ext cx="4343400" cy="60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09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73.1771%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8067076" cy="50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050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左鍵點擊圖中紅色方框處配置分類器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0746"/>
          <a:stretch/>
        </p:blipFill>
        <p:spPr>
          <a:xfrm>
            <a:off x="6553200" y="464057"/>
            <a:ext cx="5105400" cy="55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41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值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此處</a:t>
            </a:r>
            <a:r>
              <a:rPr lang="zh-TW" altLang="en-US" sz="2800" b="1" spc="-175" dirty="0">
                <a:latin typeface="Trebuchet MS"/>
                <a:cs typeface="Trebuchet MS"/>
              </a:rPr>
              <a:t>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KNN)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設定為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</a:t>
            </a:r>
            <a:r>
              <a:rPr lang="zh-TW" altLang="en-US" sz="2800" b="1" spc="-175" dirty="0">
                <a:latin typeface="Trebuchet MS"/>
                <a:cs typeface="Trebuchet MS"/>
              </a:rPr>
              <a:t>點選下方的</a:t>
            </a:r>
            <a:r>
              <a:rPr lang="en-US" altLang="zh-TW" sz="2800" b="1" spc="-175" dirty="0">
                <a:latin typeface="Trebuchet MS"/>
                <a:cs typeface="Trebuchet MS"/>
              </a:rPr>
              <a:t>OK</a:t>
            </a:r>
            <a:r>
              <a:rPr lang="zh-TW" altLang="en-US" sz="2800" b="1" spc="-175" dirty="0">
                <a:latin typeface="Trebuchet MS"/>
                <a:cs typeface="Trebuchet MS"/>
              </a:rPr>
              <a:t>鈕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41730"/>
            <a:ext cx="5029200" cy="64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0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3.1 </a:t>
            </a:r>
            <a:r>
              <a:rPr lang="zh-TW" altLang="en-US" sz="3200" spc="-235" dirty="0"/>
              <a:t>簡單第一！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5" dirty="0" err="1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95943"/>
            <a:ext cx="6934200" cy="4857648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996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428290"/>
            <a:ext cx="4419600" cy="59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713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74.7396%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1" y="1358111"/>
            <a:ext cx="8379460" cy="53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55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10307"/>
              </p:ext>
            </p:extLst>
          </p:nvPr>
        </p:nvGraphicFramePr>
        <p:xfrm>
          <a:off x="381000" y="1981200"/>
          <a:ext cx="11353800" cy="2590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70760">
                  <a:extLst>
                    <a:ext uri="{9D8B030D-6E8A-4147-A177-3AD203B41FA5}">
                      <a16:colId xmlns:a16="http://schemas.microsoft.com/office/drawing/2014/main" val="193939263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65734528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197342401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925168548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92124863"/>
                    </a:ext>
                  </a:extLst>
                </a:gridCol>
              </a:tblGrid>
              <a:tr h="11776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/>
                        <a:t>k</a:t>
                      </a:r>
                      <a:r>
                        <a:rPr lang="zh-TW" altLang="en-US" sz="4000" dirty="0" smtClean="0"/>
                        <a:t>值</a:t>
                      </a:r>
                      <a:endParaRPr lang="zh-TW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/>
                        <a:t>k=1</a:t>
                      </a:r>
                      <a:endParaRPr lang="zh-TW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dirty="0" smtClean="0"/>
                        <a:t>k=3</a:t>
                      </a:r>
                      <a:endParaRPr lang="zh-TW" altLang="en-US" sz="4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dirty="0" smtClean="0"/>
                        <a:t>k=5</a:t>
                      </a:r>
                      <a:endParaRPr lang="zh-TW" altLang="en-US" sz="4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dirty="0" smtClean="0"/>
                        <a:t>k=7</a:t>
                      </a:r>
                      <a:endParaRPr lang="zh-TW" altLang="en-US" sz="4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879555"/>
                  </a:ext>
                </a:extLst>
              </a:tr>
              <a:tr h="14131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/>
                        <a:t>準確率</a:t>
                      </a:r>
                      <a:endParaRPr lang="zh-TW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70.1823%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72.6563%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73.1771%</a:t>
                      </a:r>
                      <a:endParaRPr lang="zh-TW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74.7396%</a:t>
                      </a:r>
                      <a:endParaRPr lang="zh-TW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37307"/>
                  </a:ext>
                </a:extLst>
              </a:tr>
            </a:tbl>
          </a:graphicData>
        </a:graphic>
      </p:graphicFrame>
      <p:sp>
        <p:nvSpPr>
          <p:cNvPr id="7" name="object 3"/>
          <p:cNvSpPr txBox="1"/>
          <p:nvPr/>
        </p:nvSpPr>
        <p:spPr>
          <a:xfrm>
            <a:off x="381000" y="1295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 比較</a:t>
            </a:r>
            <a:endParaRPr sz="2800" dirty="0" smtClean="0">
              <a:latin typeface="Trebuchet MS"/>
              <a:cs typeface="Trebuchet M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38801" y="5105400"/>
            <a:ext cx="6248400" cy="76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隨著</a:t>
            </a:r>
            <a:r>
              <a:rPr lang="en-US" altLang="zh-TW" sz="2800" b="1" dirty="0"/>
              <a:t>k</a:t>
            </a:r>
            <a:r>
              <a:rPr lang="zh-TW" altLang="en-US" sz="2800" b="1" dirty="0" smtClean="0"/>
              <a:t>增大，準確率提高了</a:t>
            </a:r>
            <a:r>
              <a:rPr lang="zh-TW" altLang="en-US" sz="2800" b="1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0734321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776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3.6 </a:t>
            </a:r>
            <a:r>
              <a:rPr lang="zh-TW" altLang="en-US" sz="3200" spc="-215" dirty="0" smtClean="0"/>
              <a:t>最近鄰居法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371600" y="914400"/>
            <a:ext cx="10744200" cy="5227071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90855" indent="-478790">
              <a:lnSpc>
                <a:spcPct val="100000"/>
              </a:lnSpc>
              <a:spcBef>
                <a:spcPts val="439"/>
              </a:spcBef>
              <a:buFont typeface="Wingdings"/>
              <a:buChar char=""/>
              <a:tabLst>
                <a:tab pos="490855" algn="l"/>
                <a:tab pos="49149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通常很準確</a:t>
            </a:r>
            <a:r>
              <a:rPr sz="2400" spc="-100" dirty="0" smtClean="0">
                <a:latin typeface="Trebuchet MS"/>
                <a:cs typeface="Trebuchet MS"/>
              </a:rPr>
              <a:t>… 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但速度很慢：</a:t>
            </a:r>
            <a:endParaRPr sz="2400" dirty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290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80" dirty="0">
                <a:latin typeface="Trebuchet MS"/>
                <a:cs typeface="Trebuchet MS"/>
              </a:rPr>
              <a:t>每一個預測都需要掃描整個訓練數據</a:t>
            </a:r>
            <a:r>
              <a:rPr lang="zh-TW" altLang="en-US" sz="2000" spc="-80" dirty="0" smtClean="0">
                <a:latin typeface="Trebuchet MS"/>
                <a:cs typeface="Trebuchet MS"/>
              </a:rPr>
              <a:t>集</a:t>
            </a:r>
            <a:r>
              <a:rPr lang="en-US" altLang="zh-TW" sz="2000" spc="-80" dirty="0" smtClean="0">
                <a:latin typeface="Trebuchet MS"/>
                <a:cs typeface="Trebuchet MS"/>
              </a:rPr>
              <a:t>(</a:t>
            </a:r>
            <a:r>
              <a:rPr lang="zh-TW" altLang="en-US" sz="2000" spc="-80" dirty="0" smtClean="0">
                <a:latin typeface="Trebuchet MS"/>
                <a:cs typeface="Trebuchet MS"/>
              </a:rPr>
              <a:t>∵需要計算</a:t>
            </a:r>
            <a:r>
              <a:rPr lang="zh-TW" altLang="en-US" sz="2000" spc="-80" dirty="0">
                <a:latin typeface="Trebuchet MS"/>
                <a:cs typeface="Trebuchet MS"/>
              </a:rPr>
              <a:t>未知的測試實例到所有訓練實例的</a:t>
            </a:r>
            <a:r>
              <a:rPr lang="zh-TW" altLang="en-US" sz="2000" spc="-80" dirty="0" smtClean="0">
                <a:latin typeface="Trebuchet MS"/>
                <a:cs typeface="Trebuchet MS"/>
              </a:rPr>
              <a:t>距離</a:t>
            </a:r>
            <a:r>
              <a:rPr lang="en-US" altLang="zh-TW" sz="2000" spc="-80" dirty="0" smtClean="0">
                <a:latin typeface="Trebuchet MS"/>
                <a:cs typeface="Trebuchet MS"/>
              </a:rPr>
              <a:t>)</a:t>
            </a:r>
            <a:endParaRPr sz="2000" dirty="0" smtClean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270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85" dirty="0" smtClean="0">
                <a:latin typeface="Trebuchet MS"/>
                <a:cs typeface="Trebuchet MS"/>
              </a:rPr>
              <a:t>複雜的資料結構可以</a:t>
            </a:r>
            <a:r>
              <a:rPr lang="zh-TW" altLang="en-US" sz="2000" b="1" spc="-85" dirty="0" smtClean="0">
                <a:latin typeface="Trebuchet MS"/>
                <a:cs typeface="Trebuchet MS"/>
              </a:rPr>
              <a:t>加速</a:t>
            </a:r>
            <a:r>
              <a:rPr lang="zh-TW" altLang="en-US" sz="2000" spc="-85" dirty="0" smtClean="0">
                <a:latin typeface="Trebuchet MS"/>
                <a:cs typeface="Trebuchet MS"/>
              </a:rPr>
              <a:t>這個過程</a:t>
            </a:r>
            <a:endParaRPr sz="2000" dirty="0" smtClean="0">
              <a:latin typeface="Trebuchet MS"/>
              <a:cs typeface="Trebuchet MS"/>
            </a:endParaRPr>
          </a:p>
          <a:p>
            <a:pPr marL="490855" indent="-478790">
              <a:lnSpc>
                <a:spcPct val="100000"/>
              </a:lnSpc>
              <a:spcBef>
                <a:spcPts val="219"/>
              </a:spcBef>
              <a:buFont typeface="Wingdings"/>
              <a:buChar char=""/>
              <a:tabLst>
                <a:tab pos="490855" algn="l"/>
                <a:tab pos="491490" algn="l"/>
              </a:tabLst>
            </a:pPr>
            <a:r>
              <a:rPr lang="en-US" altLang="zh-TW" sz="2400" spc="-50" dirty="0" err="1" smtClean="0">
                <a:latin typeface="Trebuchet MS"/>
                <a:cs typeface="Trebuchet MS"/>
              </a:rPr>
              <a:t>IBk</a:t>
            </a:r>
            <a:r>
              <a:rPr lang="zh-TW" altLang="en-US" sz="2400" spc="-50" dirty="0" smtClean="0">
                <a:latin typeface="Trebuchet MS"/>
                <a:cs typeface="Trebuchet MS"/>
              </a:rPr>
              <a:t>假設</a:t>
            </a:r>
            <a:r>
              <a:rPr lang="zh-TW" altLang="en-US" sz="2400" spc="-50" dirty="0">
                <a:latin typeface="Trebuchet MS"/>
                <a:cs typeface="Trebuchet MS"/>
              </a:rPr>
              <a:t>所有的實例都是一樣</a:t>
            </a:r>
            <a:r>
              <a:rPr lang="zh-TW" altLang="en-US" sz="2400" spc="-50" dirty="0" smtClean="0">
                <a:latin typeface="Trebuchet MS"/>
                <a:cs typeface="Trebuchet MS"/>
              </a:rPr>
              <a:t>重要</a:t>
            </a:r>
            <a:endParaRPr sz="2400" dirty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290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100" dirty="0" smtClean="0">
                <a:latin typeface="Trebuchet MS"/>
                <a:cs typeface="Trebuchet MS"/>
              </a:rPr>
              <a:t>如果不想這麼做你可以</a:t>
            </a:r>
            <a:r>
              <a:rPr lang="zh-TW" altLang="en-US" sz="2000" b="1" spc="-100" dirty="0" smtClean="0">
                <a:latin typeface="Trebuchet MS"/>
                <a:cs typeface="Trebuchet MS"/>
              </a:rPr>
              <a:t>根據</a:t>
            </a:r>
            <a:r>
              <a:rPr lang="zh-TW" altLang="en-US" sz="2000" b="1" spc="-100" dirty="0">
                <a:latin typeface="Trebuchet MS"/>
                <a:cs typeface="Trebuchet MS"/>
              </a:rPr>
              <a:t>屬性的重要性來選擇</a:t>
            </a:r>
            <a:r>
              <a:rPr lang="zh-TW" altLang="en-US" sz="2000" spc="-100" dirty="0">
                <a:latin typeface="Trebuchet MS"/>
                <a:cs typeface="Trebuchet MS"/>
              </a:rPr>
              <a:t>或</a:t>
            </a:r>
            <a:r>
              <a:rPr lang="zh-TW" altLang="en-US" sz="2000" b="1" spc="-100" dirty="0">
                <a:latin typeface="Trebuchet MS"/>
                <a:cs typeface="Trebuchet MS"/>
              </a:rPr>
              <a:t>加權</a:t>
            </a:r>
            <a:r>
              <a:rPr lang="zh-TW" altLang="en-US" sz="2000" b="1" spc="-100" dirty="0" smtClean="0">
                <a:latin typeface="Trebuchet MS"/>
                <a:cs typeface="Trebuchet MS"/>
              </a:rPr>
              <a:t>屬性</a:t>
            </a:r>
            <a:endParaRPr sz="2000" b="1" dirty="0">
              <a:latin typeface="Trebuchet MS"/>
              <a:cs typeface="Trebuchet MS"/>
            </a:endParaRPr>
          </a:p>
          <a:p>
            <a:pPr marL="490855" indent="-478790">
              <a:lnSpc>
                <a:spcPct val="100000"/>
              </a:lnSpc>
              <a:spcBef>
                <a:spcPts val="219"/>
              </a:spcBef>
              <a:buFont typeface="Wingdings"/>
              <a:buChar char=""/>
              <a:tabLst>
                <a:tab pos="490855" algn="l"/>
                <a:tab pos="49149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雜</a:t>
            </a:r>
            <a:r>
              <a:rPr lang="zh-TW" altLang="en-US" sz="2400" spc="-95" dirty="0">
                <a:latin typeface="Trebuchet MS"/>
                <a:cs typeface="Trebuchet MS"/>
              </a:rPr>
              <a:t>訊</a:t>
            </a:r>
            <a:r>
              <a:rPr lang="zh-TW" altLang="en-US" sz="2400" spc="-95" dirty="0" smtClean="0">
                <a:latin typeface="Trebuchet MS"/>
                <a:cs typeface="Trebuchet MS"/>
              </a:rPr>
              <a:t>實例的解決方案：</a:t>
            </a:r>
            <a:endParaRPr sz="2400" dirty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285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60" dirty="0" smtClean="0">
                <a:latin typeface="Trebuchet MS"/>
                <a:cs typeface="Trebuchet MS"/>
              </a:rPr>
              <a:t>採用</a:t>
            </a:r>
            <a:r>
              <a:rPr lang="en-US" altLang="zh-TW" sz="2000" spc="-60" dirty="0" smtClean="0">
                <a:latin typeface="Trebuchet MS"/>
                <a:cs typeface="Trebuchet MS"/>
              </a:rPr>
              <a:t>k</a:t>
            </a:r>
            <a:r>
              <a:rPr lang="zh-TW" altLang="en-US" sz="2000" spc="-60" dirty="0">
                <a:latin typeface="Trebuchet MS"/>
                <a:cs typeface="Trebuchet MS"/>
              </a:rPr>
              <a:t>個近鄰實例中的</a:t>
            </a:r>
            <a:r>
              <a:rPr lang="zh-TW" altLang="en-US" sz="2000" b="1" spc="-60" dirty="0">
                <a:latin typeface="Trebuchet MS"/>
                <a:cs typeface="Trebuchet MS"/>
              </a:rPr>
              <a:t>占大多數的</a:t>
            </a:r>
            <a:r>
              <a:rPr lang="zh-TW" altLang="en-US" sz="2000" b="1" spc="-60" dirty="0" smtClean="0">
                <a:latin typeface="Trebuchet MS"/>
                <a:cs typeface="Trebuchet MS"/>
              </a:rPr>
              <a:t>分類</a:t>
            </a:r>
            <a:endParaRPr sz="2000" b="1" dirty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275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75" dirty="0">
                <a:latin typeface="Trebuchet MS"/>
                <a:cs typeface="Trebuchet MS"/>
              </a:rPr>
              <a:t>根據實例的預測準確率給它們</a:t>
            </a:r>
            <a:r>
              <a:rPr lang="zh-TW" altLang="en-US" sz="2000" b="1" spc="-75" dirty="0" smtClean="0">
                <a:latin typeface="Trebuchet MS"/>
                <a:cs typeface="Trebuchet MS"/>
              </a:rPr>
              <a:t>加權</a:t>
            </a:r>
            <a:endParaRPr sz="2000" b="1" dirty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309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85" dirty="0">
                <a:latin typeface="Trebuchet MS"/>
                <a:cs typeface="Trebuchet MS"/>
              </a:rPr>
              <a:t>找到每</a:t>
            </a:r>
            <a:r>
              <a:rPr lang="zh-TW" altLang="en-US" sz="2000" spc="-85" dirty="0" smtClean="0">
                <a:latin typeface="Trebuchet MS"/>
                <a:cs typeface="Trebuchet MS"/>
              </a:rPr>
              <a:t>個類別</a:t>
            </a:r>
            <a:r>
              <a:rPr lang="zh-TW" altLang="en-US" sz="2000" spc="-85" dirty="0">
                <a:latin typeface="Trebuchet MS"/>
                <a:cs typeface="Trebuchet MS"/>
              </a:rPr>
              <a:t>中</a:t>
            </a:r>
            <a:r>
              <a:rPr lang="zh-TW" altLang="en-US" sz="2000" b="1" spc="-85" dirty="0">
                <a:latin typeface="Trebuchet MS"/>
                <a:cs typeface="Trebuchet MS"/>
              </a:rPr>
              <a:t>可靠的</a:t>
            </a:r>
            <a:r>
              <a:rPr lang="zh-TW" altLang="en-US" sz="2000" b="1" spc="-85" dirty="0" smtClean="0">
                <a:latin typeface="Trebuchet MS"/>
                <a:cs typeface="Trebuchet MS"/>
              </a:rPr>
              <a:t>原型</a:t>
            </a:r>
            <a:r>
              <a:rPr lang="en-US" altLang="zh-TW" sz="2000" spc="-85" dirty="0" smtClean="0">
                <a:latin typeface="Trebuchet MS"/>
                <a:cs typeface="Trebuchet MS"/>
              </a:rPr>
              <a:t>(</a:t>
            </a:r>
            <a:r>
              <a:rPr sz="2000" spc="-220" dirty="0" smtClean="0">
                <a:latin typeface="Trebuchet MS"/>
                <a:cs typeface="Trebuchet MS"/>
              </a:rPr>
              <a:t>prototypes</a:t>
            </a:r>
            <a:r>
              <a:rPr lang="en-US" altLang="zh-TW" sz="2000" spc="-22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490855" indent="-478790">
              <a:lnSpc>
                <a:spcPct val="100000"/>
              </a:lnSpc>
              <a:spcBef>
                <a:spcPts val="180"/>
              </a:spcBef>
              <a:buFont typeface="Wingdings"/>
              <a:buChar char=""/>
              <a:tabLst>
                <a:tab pos="490855" algn="l"/>
                <a:tab pos="491490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統計學家自從</a:t>
            </a:r>
            <a:r>
              <a:rPr lang="en-US" altLang="zh-TW" sz="2400" spc="-110" dirty="0" smtClean="0">
                <a:latin typeface="Trebuchet MS"/>
                <a:cs typeface="Trebuchet MS"/>
              </a:rPr>
              <a:t>1950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年代就使用</a:t>
            </a:r>
            <a:r>
              <a:rPr sz="2400" i="1" spc="-55" dirty="0" smtClean="0">
                <a:latin typeface="Trebuchet MS"/>
                <a:cs typeface="Trebuchet MS"/>
              </a:rPr>
              <a:t>k</a:t>
            </a:r>
            <a:r>
              <a:rPr sz="2400" spc="-55" dirty="0" smtClean="0">
                <a:latin typeface="Trebuchet MS"/>
                <a:cs typeface="Trebuchet MS"/>
              </a:rPr>
              <a:t>‐NN</a:t>
            </a:r>
            <a:endParaRPr sz="2400" dirty="0">
              <a:latin typeface="Trebuchet MS"/>
              <a:cs typeface="Trebuchet MS"/>
            </a:endParaRPr>
          </a:p>
          <a:p>
            <a:pPr marL="1103630" lvl="1" indent="-422909">
              <a:lnSpc>
                <a:spcPct val="100000"/>
              </a:lnSpc>
              <a:spcBef>
                <a:spcPts val="310"/>
              </a:spcBef>
              <a:buChar char="–"/>
              <a:tabLst>
                <a:tab pos="1103630" algn="l"/>
                <a:tab pos="1104265" algn="l"/>
              </a:tabLst>
            </a:pPr>
            <a:r>
              <a:rPr lang="zh-TW" altLang="en-US" sz="2000" spc="-90" dirty="0" smtClean="0">
                <a:latin typeface="Trebuchet MS"/>
                <a:cs typeface="Trebuchet MS"/>
              </a:rPr>
              <a:t>如果訓練集大小</a:t>
            </a:r>
            <a:r>
              <a:rPr sz="2000" i="1" spc="-65" dirty="0" smtClean="0">
                <a:latin typeface="Trebuchet MS"/>
                <a:cs typeface="Trebuchet MS"/>
              </a:rPr>
              <a:t>n</a:t>
            </a:r>
            <a:r>
              <a:rPr sz="2000" i="1" spc="-150" dirty="0" smtClean="0">
                <a:latin typeface="Trebuchet MS"/>
                <a:cs typeface="Trebuchet MS"/>
              </a:rPr>
              <a:t> </a:t>
            </a:r>
            <a:r>
              <a:rPr sz="2000" spc="210" dirty="0">
                <a:latin typeface="Symbol"/>
                <a:cs typeface="Symbol"/>
              </a:rPr>
              <a:t>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lang="zh-TW" altLang="en-US" sz="2000" spc="-65" dirty="0">
                <a:latin typeface="Trebuchet MS"/>
                <a:cs typeface="Times New Roman"/>
              </a:rPr>
              <a:t>且</a:t>
            </a:r>
            <a:r>
              <a:rPr sz="2000" spc="-145" dirty="0" smtClean="0">
                <a:latin typeface="Trebuchet MS"/>
                <a:cs typeface="Trebuchet MS"/>
              </a:rPr>
              <a:t> </a:t>
            </a:r>
            <a:r>
              <a:rPr sz="2000" i="1" spc="-95" dirty="0">
                <a:latin typeface="Trebuchet MS"/>
                <a:cs typeface="Trebuchet MS"/>
              </a:rPr>
              <a:t>k</a:t>
            </a:r>
            <a:r>
              <a:rPr sz="2000" i="1" spc="-145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Symbol"/>
                <a:cs typeface="Symbol"/>
              </a:rPr>
              <a:t>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lang="zh-TW" altLang="en-US" sz="2000" spc="-65" dirty="0">
                <a:latin typeface="Trebuchet MS"/>
                <a:cs typeface="Times New Roman"/>
              </a:rPr>
              <a:t>且</a:t>
            </a:r>
            <a:r>
              <a:rPr sz="2000" spc="-145" dirty="0" smtClean="0">
                <a:latin typeface="Trebuchet MS"/>
                <a:cs typeface="Trebuchet MS"/>
              </a:rPr>
              <a:t> </a:t>
            </a:r>
            <a:r>
              <a:rPr sz="2000" i="1" spc="-140" dirty="0">
                <a:latin typeface="Trebuchet MS"/>
                <a:cs typeface="Trebuchet MS"/>
              </a:rPr>
              <a:t>k/n</a:t>
            </a:r>
            <a:r>
              <a:rPr sz="2000" i="1" spc="-155" dirty="0">
                <a:latin typeface="Trebuchet MS"/>
                <a:cs typeface="Trebuchet MS"/>
              </a:rPr>
              <a:t> </a:t>
            </a:r>
            <a:r>
              <a:rPr sz="2000" dirty="0">
                <a:latin typeface="Symbol"/>
                <a:cs typeface="Symbol"/>
              </a:rPr>
              <a:t>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30" dirty="0" smtClean="0">
                <a:latin typeface="Trebuchet MS"/>
                <a:cs typeface="Trebuchet MS"/>
              </a:rPr>
              <a:t>0</a:t>
            </a:r>
            <a:r>
              <a:rPr lang="zh-TW" altLang="en-US" sz="2000" spc="-130" dirty="0" smtClean="0">
                <a:latin typeface="Trebuchet MS"/>
                <a:cs typeface="Trebuchet MS"/>
              </a:rPr>
              <a:t>，趨近於最小錯誤率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73760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7376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4.7 </a:t>
            </a:r>
            <a:r>
              <a:rPr sz="2400" i="1" spc="-100" dirty="0">
                <a:latin typeface="Trebuchet MS"/>
                <a:cs typeface="Trebuchet MS"/>
              </a:rPr>
              <a:t>Instance‐based</a:t>
            </a:r>
            <a:r>
              <a:rPr sz="2400" i="1" spc="-30" dirty="0">
                <a:latin typeface="Trebuchet MS"/>
                <a:cs typeface="Trebuchet MS"/>
              </a:rPr>
              <a:t> </a:t>
            </a:r>
            <a:r>
              <a:rPr sz="2400" i="1" spc="-110" dirty="0">
                <a:latin typeface="Trebuchet MS"/>
                <a:cs typeface="Trebuchet MS"/>
              </a:rPr>
              <a:t>learning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8" y="4799329"/>
            <a:ext cx="4333240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Creative </a:t>
            </a:r>
            <a:r>
              <a:rPr sz="1600" spc="-45" dirty="0">
                <a:latin typeface="Trebuchet MS"/>
                <a:cs typeface="Trebuchet MS"/>
              </a:rPr>
              <a:t>Commons </a:t>
            </a:r>
            <a:r>
              <a:rPr sz="1600" spc="-75" dirty="0">
                <a:latin typeface="Trebuchet MS"/>
                <a:cs typeface="Trebuchet MS"/>
              </a:rPr>
              <a:t>Attribution </a:t>
            </a:r>
            <a:r>
              <a:rPr sz="1600" spc="-85" dirty="0">
                <a:latin typeface="Trebuchet MS"/>
                <a:cs typeface="Trebuchet MS"/>
              </a:rPr>
              <a:t>3.0 </a:t>
            </a:r>
            <a:r>
              <a:rPr sz="1600" spc="-55" dirty="0">
                <a:latin typeface="Trebuchet MS"/>
                <a:cs typeface="Trebuchet MS"/>
              </a:rPr>
              <a:t>Unported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License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90" dirty="0">
                <a:latin typeface="Trebuchet MS"/>
                <a:cs typeface="Trebuchet MS"/>
              </a:rPr>
              <a:t>creativecommons.org/licenses/by/3.0/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rebuchet MS"/>
              <a:cs typeface="Trebuchet MS"/>
            </a:endParaRPr>
          </a:p>
          <a:p>
            <a:pPr marL="414020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6494" y="2981198"/>
            <a:ext cx="347980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Department </a:t>
            </a:r>
            <a:r>
              <a:rPr sz="2000" spc="-75" dirty="0">
                <a:latin typeface="Trebuchet MS"/>
                <a:cs typeface="Trebuchet MS"/>
              </a:rPr>
              <a:t>of </a:t>
            </a:r>
            <a:r>
              <a:rPr sz="2000" spc="-85" dirty="0">
                <a:latin typeface="Trebuchet MS"/>
                <a:cs typeface="Trebuchet MS"/>
              </a:rPr>
              <a:t>Computer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Science  </a:t>
            </a:r>
            <a:r>
              <a:rPr sz="2000" spc="-85" dirty="0">
                <a:latin typeface="Trebuchet MS"/>
                <a:cs typeface="Trebuchet MS"/>
              </a:rPr>
              <a:t>University </a:t>
            </a:r>
            <a:r>
              <a:rPr sz="2000" spc="-75" dirty="0">
                <a:latin typeface="Trebuchet MS"/>
                <a:cs typeface="Trebuchet MS"/>
              </a:rPr>
              <a:t>of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Waikato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spc="-55" dirty="0">
                <a:latin typeface="Trebuchet MS"/>
                <a:cs typeface="Trebuchet MS"/>
              </a:rPr>
              <a:t>New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Zealand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8070" y="5389626"/>
            <a:ext cx="612139" cy="612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8070" y="4639157"/>
            <a:ext cx="612139" cy="612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sp>
        <p:nvSpPr>
          <p:cNvPr id="7" name="object 7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0066" y="578605"/>
            <a:ext cx="596900" cy="596900"/>
            <a:chOff x="480066" y="578605"/>
            <a:chExt cx="596900" cy="596900"/>
          </a:xfrm>
        </p:grpSpPr>
        <p:sp>
          <p:nvSpPr>
            <p:cNvPr id="9" name="object 9"/>
            <p:cNvSpPr/>
            <p:nvPr/>
          </p:nvSpPr>
          <p:spPr>
            <a:xfrm>
              <a:off x="507415" y="605967"/>
              <a:ext cx="541680" cy="5416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415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1418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6" y="234129"/>
                  </a:lnTo>
                  <a:lnTo>
                    <a:pt x="44585" y="215752"/>
                  </a:lnTo>
                  <a:lnTo>
                    <a:pt x="55804" y="209128"/>
                  </a:lnTo>
                  <a:lnTo>
                    <a:pt x="67437" y="205176"/>
                  </a:lnTo>
                  <a:lnTo>
                    <a:pt x="79562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9276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2" y="204600"/>
                  </a:lnTo>
                  <a:lnTo>
                    <a:pt x="67437" y="205176"/>
                  </a:lnTo>
                  <a:lnTo>
                    <a:pt x="55804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6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56" y="4779264"/>
            <a:ext cx="2019300" cy="154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57527" y="4504944"/>
            <a:ext cx="3446145" cy="2353310"/>
            <a:chOff x="1557527" y="4504944"/>
            <a:chExt cx="3446145" cy="2353310"/>
          </a:xfrm>
        </p:grpSpPr>
        <p:sp>
          <p:nvSpPr>
            <p:cNvPr id="17" name="object 1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4504944"/>
              <a:ext cx="3445764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64429" y="2282951"/>
            <a:ext cx="4980940" cy="4051935"/>
            <a:chOff x="4964429" y="2282951"/>
            <a:chExt cx="4980940" cy="4051935"/>
          </a:xfrm>
        </p:grpSpPr>
        <p:sp>
          <p:nvSpPr>
            <p:cNvPr id="22" name="object 22"/>
            <p:cNvSpPr/>
            <p:nvPr/>
          </p:nvSpPr>
          <p:spPr>
            <a:xfrm>
              <a:off x="4964430" y="2426969"/>
              <a:ext cx="939165" cy="3907790"/>
            </a:xfrm>
            <a:custGeom>
              <a:avLst/>
              <a:gdLst/>
              <a:ahLst/>
              <a:cxnLst/>
              <a:rect l="l" t="t" r="r" b="b"/>
              <a:pathLst>
                <a:path w="939164" h="3907790">
                  <a:moveTo>
                    <a:pt x="928116" y="1521726"/>
                  </a:moveTo>
                  <a:lnTo>
                    <a:pt x="813816" y="1516392"/>
                  </a:lnTo>
                  <a:lnTo>
                    <a:pt x="757428" y="1514106"/>
                  </a:lnTo>
                  <a:lnTo>
                    <a:pt x="585978" y="1504962"/>
                  </a:lnTo>
                  <a:lnTo>
                    <a:pt x="414528" y="1491246"/>
                  </a:lnTo>
                  <a:lnTo>
                    <a:pt x="358140" y="1485912"/>
                  </a:lnTo>
                  <a:lnTo>
                    <a:pt x="300990" y="1479816"/>
                  </a:lnTo>
                  <a:lnTo>
                    <a:pt x="243840" y="1472958"/>
                  </a:lnTo>
                  <a:lnTo>
                    <a:pt x="186690" y="1466862"/>
                  </a:lnTo>
                  <a:lnTo>
                    <a:pt x="129540" y="1459242"/>
                  </a:lnTo>
                  <a:lnTo>
                    <a:pt x="15240" y="1445526"/>
                  </a:lnTo>
                  <a:lnTo>
                    <a:pt x="11430" y="1473720"/>
                  </a:lnTo>
                  <a:lnTo>
                    <a:pt x="125730" y="1488198"/>
                  </a:lnTo>
                  <a:lnTo>
                    <a:pt x="240030" y="1501914"/>
                  </a:lnTo>
                  <a:lnTo>
                    <a:pt x="355092" y="1514106"/>
                  </a:lnTo>
                  <a:lnTo>
                    <a:pt x="469392" y="1524774"/>
                  </a:lnTo>
                  <a:lnTo>
                    <a:pt x="526542" y="1529346"/>
                  </a:lnTo>
                  <a:lnTo>
                    <a:pt x="640842" y="1536966"/>
                  </a:lnTo>
                  <a:lnTo>
                    <a:pt x="698754" y="1540014"/>
                  </a:lnTo>
                  <a:lnTo>
                    <a:pt x="755904" y="1542300"/>
                  </a:lnTo>
                  <a:lnTo>
                    <a:pt x="813054" y="1545348"/>
                  </a:lnTo>
                  <a:lnTo>
                    <a:pt x="927354" y="1549920"/>
                  </a:lnTo>
                  <a:lnTo>
                    <a:pt x="928116" y="1521726"/>
                  </a:lnTo>
                  <a:close/>
                </a:path>
                <a:path w="939164" h="3907790">
                  <a:moveTo>
                    <a:pt x="932688" y="787146"/>
                  </a:moveTo>
                  <a:lnTo>
                    <a:pt x="923544" y="760476"/>
                  </a:lnTo>
                  <a:lnTo>
                    <a:pt x="866394" y="779526"/>
                  </a:lnTo>
                  <a:lnTo>
                    <a:pt x="808482" y="799338"/>
                  </a:lnTo>
                  <a:lnTo>
                    <a:pt x="751332" y="819912"/>
                  </a:lnTo>
                  <a:lnTo>
                    <a:pt x="664464" y="855726"/>
                  </a:lnTo>
                  <a:lnTo>
                    <a:pt x="607314" y="882396"/>
                  </a:lnTo>
                  <a:lnTo>
                    <a:pt x="549402" y="912114"/>
                  </a:lnTo>
                  <a:lnTo>
                    <a:pt x="491490" y="946404"/>
                  </a:lnTo>
                  <a:lnTo>
                    <a:pt x="462534" y="965454"/>
                  </a:lnTo>
                  <a:lnTo>
                    <a:pt x="448056" y="974598"/>
                  </a:lnTo>
                  <a:lnTo>
                    <a:pt x="433578" y="985266"/>
                  </a:lnTo>
                  <a:lnTo>
                    <a:pt x="404622" y="1005840"/>
                  </a:lnTo>
                  <a:lnTo>
                    <a:pt x="375666" y="1027938"/>
                  </a:lnTo>
                  <a:lnTo>
                    <a:pt x="318516" y="1074420"/>
                  </a:lnTo>
                  <a:lnTo>
                    <a:pt x="289560" y="1099566"/>
                  </a:lnTo>
                  <a:lnTo>
                    <a:pt x="232410" y="1150620"/>
                  </a:lnTo>
                  <a:lnTo>
                    <a:pt x="203454" y="1177290"/>
                  </a:lnTo>
                  <a:lnTo>
                    <a:pt x="175260" y="1203960"/>
                  </a:lnTo>
                  <a:lnTo>
                    <a:pt x="146304" y="1232154"/>
                  </a:lnTo>
                  <a:lnTo>
                    <a:pt x="117348" y="1259586"/>
                  </a:lnTo>
                  <a:lnTo>
                    <a:pt x="89154" y="1287780"/>
                  </a:lnTo>
                  <a:lnTo>
                    <a:pt x="60198" y="1315974"/>
                  </a:lnTo>
                  <a:lnTo>
                    <a:pt x="3048" y="1373124"/>
                  </a:lnTo>
                  <a:lnTo>
                    <a:pt x="23622" y="1393698"/>
                  </a:lnTo>
                  <a:lnTo>
                    <a:pt x="108966" y="1308354"/>
                  </a:lnTo>
                  <a:lnTo>
                    <a:pt x="137922" y="1280160"/>
                  </a:lnTo>
                  <a:lnTo>
                    <a:pt x="166116" y="1251966"/>
                  </a:lnTo>
                  <a:lnTo>
                    <a:pt x="223266" y="1197864"/>
                  </a:lnTo>
                  <a:lnTo>
                    <a:pt x="251460" y="1171956"/>
                  </a:lnTo>
                  <a:lnTo>
                    <a:pt x="308610" y="1120902"/>
                  </a:lnTo>
                  <a:lnTo>
                    <a:pt x="393954" y="1050036"/>
                  </a:lnTo>
                  <a:lnTo>
                    <a:pt x="450342" y="1008126"/>
                  </a:lnTo>
                  <a:lnTo>
                    <a:pt x="493014" y="979170"/>
                  </a:lnTo>
                  <a:lnTo>
                    <a:pt x="534924" y="953262"/>
                  </a:lnTo>
                  <a:lnTo>
                    <a:pt x="592074" y="922020"/>
                  </a:lnTo>
                  <a:lnTo>
                    <a:pt x="676656" y="881634"/>
                  </a:lnTo>
                  <a:lnTo>
                    <a:pt x="761238" y="846582"/>
                  </a:lnTo>
                  <a:lnTo>
                    <a:pt x="790194" y="836676"/>
                  </a:lnTo>
                  <a:lnTo>
                    <a:pt x="818388" y="826008"/>
                  </a:lnTo>
                  <a:lnTo>
                    <a:pt x="875538" y="806196"/>
                  </a:lnTo>
                  <a:lnTo>
                    <a:pt x="932688" y="787146"/>
                  </a:lnTo>
                  <a:close/>
                </a:path>
                <a:path w="939164" h="3907790">
                  <a:moveTo>
                    <a:pt x="933450" y="2284476"/>
                  </a:moveTo>
                  <a:lnTo>
                    <a:pt x="876300" y="2260854"/>
                  </a:lnTo>
                  <a:lnTo>
                    <a:pt x="848106" y="2248662"/>
                  </a:lnTo>
                  <a:lnTo>
                    <a:pt x="819150" y="2236470"/>
                  </a:lnTo>
                  <a:lnTo>
                    <a:pt x="790956" y="2223516"/>
                  </a:lnTo>
                  <a:lnTo>
                    <a:pt x="734568" y="2196084"/>
                  </a:lnTo>
                  <a:lnTo>
                    <a:pt x="705612" y="2182368"/>
                  </a:lnTo>
                  <a:lnTo>
                    <a:pt x="677418" y="2167128"/>
                  </a:lnTo>
                  <a:lnTo>
                    <a:pt x="649224" y="2151126"/>
                  </a:lnTo>
                  <a:lnTo>
                    <a:pt x="621030" y="2134362"/>
                  </a:lnTo>
                  <a:lnTo>
                    <a:pt x="592836" y="2116074"/>
                  </a:lnTo>
                  <a:lnTo>
                    <a:pt x="578358" y="2106930"/>
                  </a:lnTo>
                  <a:lnTo>
                    <a:pt x="564642" y="2097024"/>
                  </a:lnTo>
                  <a:lnTo>
                    <a:pt x="550164" y="2087118"/>
                  </a:lnTo>
                  <a:lnTo>
                    <a:pt x="521970" y="2066544"/>
                  </a:lnTo>
                  <a:lnTo>
                    <a:pt x="493776" y="2044446"/>
                  </a:lnTo>
                  <a:lnTo>
                    <a:pt x="465582" y="2020824"/>
                  </a:lnTo>
                  <a:lnTo>
                    <a:pt x="437388" y="1995678"/>
                  </a:lnTo>
                  <a:lnTo>
                    <a:pt x="423672" y="1982724"/>
                  </a:lnTo>
                  <a:lnTo>
                    <a:pt x="409194" y="1969770"/>
                  </a:lnTo>
                  <a:lnTo>
                    <a:pt x="394716" y="1956054"/>
                  </a:lnTo>
                  <a:lnTo>
                    <a:pt x="381000" y="1941576"/>
                  </a:lnTo>
                  <a:lnTo>
                    <a:pt x="366522" y="1927860"/>
                  </a:lnTo>
                  <a:lnTo>
                    <a:pt x="338328" y="1898142"/>
                  </a:lnTo>
                  <a:lnTo>
                    <a:pt x="281178" y="1836420"/>
                  </a:lnTo>
                  <a:lnTo>
                    <a:pt x="252984" y="1804416"/>
                  </a:lnTo>
                  <a:lnTo>
                    <a:pt x="224028" y="1770888"/>
                  </a:lnTo>
                  <a:lnTo>
                    <a:pt x="195834" y="1737360"/>
                  </a:lnTo>
                  <a:lnTo>
                    <a:pt x="167640" y="1703070"/>
                  </a:lnTo>
                  <a:lnTo>
                    <a:pt x="138684" y="1668780"/>
                  </a:lnTo>
                  <a:lnTo>
                    <a:pt x="24384" y="1527048"/>
                  </a:lnTo>
                  <a:lnTo>
                    <a:pt x="2286" y="1544574"/>
                  </a:lnTo>
                  <a:lnTo>
                    <a:pt x="59436" y="1616202"/>
                  </a:lnTo>
                  <a:lnTo>
                    <a:pt x="88392" y="1651254"/>
                  </a:lnTo>
                  <a:lnTo>
                    <a:pt x="116586" y="1686306"/>
                  </a:lnTo>
                  <a:lnTo>
                    <a:pt x="173736" y="1755648"/>
                  </a:lnTo>
                  <a:lnTo>
                    <a:pt x="202692" y="1789938"/>
                  </a:lnTo>
                  <a:lnTo>
                    <a:pt x="230886" y="1822704"/>
                  </a:lnTo>
                  <a:lnTo>
                    <a:pt x="259842" y="1855470"/>
                  </a:lnTo>
                  <a:lnTo>
                    <a:pt x="288798" y="1886712"/>
                  </a:lnTo>
                  <a:lnTo>
                    <a:pt x="316992" y="1917954"/>
                  </a:lnTo>
                  <a:lnTo>
                    <a:pt x="345948" y="1947672"/>
                  </a:lnTo>
                  <a:lnTo>
                    <a:pt x="374904" y="1976628"/>
                  </a:lnTo>
                  <a:lnTo>
                    <a:pt x="403860" y="2004060"/>
                  </a:lnTo>
                  <a:lnTo>
                    <a:pt x="432816" y="2029968"/>
                  </a:lnTo>
                  <a:lnTo>
                    <a:pt x="461772" y="2054352"/>
                  </a:lnTo>
                  <a:lnTo>
                    <a:pt x="475488" y="2066544"/>
                  </a:lnTo>
                  <a:lnTo>
                    <a:pt x="533400" y="2110740"/>
                  </a:lnTo>
                  <a:lnTo>
                    <a:pt x="605790" y="2157984"/>
                  </a:lnTo>
                  <a:lnTo>
                    <a:pt x="692658" y="2207514"/>
                  </a:lnTo>
                  <a:lnTo>
                    <a:pt x="749808" y="2235708"/>
                  </a:lnTo>
                  <a:lnTo>
                    <a:pt x="807720" y="2262378"/>
                  </a:lnTo>
                  <a:lnTo>
                    <a:pt x="836676" y="2274570"/>
                  </a:lnTo>
                  <a:lnTo>
                    <a:pt x="922020" y="2311146"/>
                  </a:lnTo>
                  <a:lnTo>
                    <a:pt x="933450" y="2284476"/>
                  </a:lnTo>
                  <a:close/>
                </a:path>
                <a:path w="939164" h="3907790">
                  <a:moveTo>
                    <a:pt x="935736" y="23622"/>
                  </a:moveTo>
                  <a:lnTo>
                    <a:pt x="919734" y="0"/>
                  </a:lnTo>
                  <a:lnTo>
                    <a:pt x="890778" y="20574"/>
                  </a:lnTo>
                  <a:lnTo>
                    <a:pt x="862584" y="41148"/>
                  </a:lnTo>
                  <a:lnTo>
                    <a:pt x="833628" y="61722"/>
                  </a:lnTo>
                  <a:lnTo>
                    <a:pt x="775716" y="105156"/>
                  </a:lnTo>
                  <a:lnTo>
                    <a:pt x="718566" y="151638"/>
                  </a:lnTo>
                  <a:lnTo>
                    <a:pt x="660654" y="202692"/>
                  </a:lnTo>
                  <a:lnTo>
                    <a:pt x="631698" y="230124"/>
                  </a:lnTo>
                  <a:lnTo>
                    <a:pt x="602742" y="259842"/>
                  </a:lnTo>
                  <a:lnTo>
                    <a:pt x="560070" y="307086"/>
                  </a:lnTo>
                  <a:lnTo>
                    <a:pt x="531114" y="340614"/>
                  </a:lnTo>
                  <a:lnTo>
                    <a:pt x="487680" y="395478"/>
                  </a:lnTo>
                  <a:lnTo>
                    <a:pt x="458724" y="435102"/>
                  </a:lnTo>
                  <a:lnTo>
                    <a:pt x="429768" y="477774"/>
                  </a:lnTo>
                  <a:lnTo>
                    <a:pt x="401574" y="521970"/>
                  </a:lnTo>
                  <a:lnTo>
                    <a:pt x="372618" y="568452"/>
                  </a:lnTo>
                  <a:lnTo>
                    <a:pt x="343662" y="617220"/>
                  </a:lnTo>
                  <a:lnTo>
                    <a:pt x="286512" y="719328"/>
                  </a:lnTo>
                  <a:lnTo>
                    <a:pt x="257556" y="773430"/>
                  </a:lnTo>
                  <a:lnTo>
                    <a:pt x="200406" y="884682"/>
                  </a:lnTo>
                  <a:lnTo>
                    <a:pt x="172212" y="942594"/>
                  </a:lnTo>
                  <a:lnTo>
                    <a:pt x="143256" y="1000506"/>
                  </a:lnTo>
                  <a:lnTo>
                    <a:pt x="57912" y="1179588"/>
                  </a:lnTo>
                  <a:lnTo>
                    <a:pt x="762" y="1300746"/>
                  </a:lnTo>
                  <a:lnTo>
                    <a:pt x="26670" y="1312938"/>
                  </a:lnTo>
                  <a:lnTo>
                    <a:pt x="83820" y="1191780"/>
                  </a:lnTo>
                  <a:lnTo>
                    <a:pt x="140970" y="1072134"/>
                  </a:lnTo>
                  <a:lnTo>
                    <a:pt x="197358" y="954786"/>
                  </a:lnTo>
                  <a:lnTo>
                    <a:pt x="226314" y="897636"/>
                  </a:lnTo>
                  <a:lnTo>
                    <a:pt x="254508" y="841248"/>
                  </a:lnTo>
                  <a:lnTo>
                    <a:pt x="311658" y="733044"/>
                  </a:lnTo>
                  <a:lnTo>
                    <a:pt x="368808" y="630936"/>
                  </a:lnTo>
                  <a:lnTo>
                    <a:pt x="397002" y="582930"/>
                  </a:lnTo>
                  <a:lnTo>
                    <a:pt x="454152" y="493014"/>
                  </a:lnTo>
                  <a:lnTo>
                    <a:pt x="482346" y="451866"/>
                  </a:lnTo>
                  <a:lnTo>
                    <a:pt x="510540" y="413004"/>
                  </a:lnTo>
                  <a:lnTo>
                    <a:pt x="538734" y="376428"/>
                  </a:lnTo>
                  <a:lnTo>
                    <a:pt x="567690" y="342138"/>
                  </a:lnTo>
                  <a:lnTo>
                    <a:pt x="581406" y="325374"/>
                  </a:lnTo>
                  <a:lnTo>
                    <a:pt x="609600" y="294132"/>
                  </a:lnTo>
                  <a:lnTo>
                    <a:pt x="624078" y="279654"/>
                  </a:lnTo>
                  <a:lnTo>
                    <a:pt x="637794" y="264414"/>
                  </a:lnTo>
                  <a:lnTo>
                    <a:pt x="652272" y="250698"/>
                  </a:lnTo>
                  <a:lnTo>
                    <a:pt x="665988" y="236982"/>
                  </a:lnTo>
                  <a:lnTo>
                    <a:pt x="680466" y="223266"/>
                  </a:lnTo>
                  <a:lnTo>
                    <a:pt x="736854" y="172974"/>
                  </a:lnTo>
                  <a:lnTo>
                    <a:pt x="765810" y="150114"/>
                  </a:lnTo>
                  <a:lnTo>
                    <a:pt x="794004" y="127254"/>
                  </a:lnTo>
                  <a:lnTo>
                    <a:pt x="850392" y="84582"/>
                  </a:lnTo>
                  <a:lnTo>
                    <a:pt x="879348" y="64008"/>
                  </a:lnTo>
                  <a:lnTo>
                    <a:pt x="907542" y="43434"/>
                  </a:lnTo>
                  <a:lnTo>
                    <a:pt x="935736" y="23622"/>
                  </a:lnTo>
                  <a:close/>
                </a:path>
                <a:path w="939164" h="3907790">
                  <a:moveTo>
                    <a:pt x="937260" y="3124962"/>
                  </a:moveTo>
                  <a:lnTo>
                    <a:pt x="908304" y="3101340"/>
                  </a:lnTo>
                  <a:lnTo>
                    <a:pt x="880110" y="3076956"/>
                  </a:lnTo>
                  <a:lnTo>
                    <a:pt x="851154" y="3053334"/>
                  </a:lnTo>
                  <a:lnTo>
                    <a:pt x="822960" y="3028188"/>
                  </a:lnTo>
                  <a:lnTo>
                    <a:pt x="766572" y="2976372"/>
                  </a:lnTo>
                  <a:lnTo>
                    <a:pt x="737616" y="2948940"/>
                  </a:lnTo>
                  <a:lnTo>
                    <a:pt x="723900" y="2934462"/>
                  </a:lnTo>
                  <a:lnTo>
                    <a:pt x="709422" y="2919984"/>
                  </a:lnTo>
                  <a:lnTo>
                    <a:pt x="695706" y="2904744"/>
                  </a:lnTo>
                  <a:lnTo>
                    <a:pt x="681228" y="2889504"/>
                  </a:lnTo>
                  <a:lnTo>
                    <a:pt x="666750" y="2873502"/>
                  </a:lnTo>
                  <a:lnTo>
                    <a:pt x="638556" y="2840736"/>
                  </a:lnTo>
                  <a:lnTo>
                    <a:pt x="610362" y="2806446"/>
                  </a:lnTo>
                  <a:lnTo>
                    <a:pt x="567690" y="2750058"/>
                  </a:lnTo>
                  <a:lnTo>
                    <a:pt x="539496" y="2709672"/>
                  </a:lnTo>
                  <a:lnTo>
                    <a:pt x="525780" y="2688336"/>
                  </a:lnTo>
                  <a:lnTo>
                    <a:pt x="496824" y="2644140"/>
                  </a:lnTo>
                  <a:lnTo>
                    <a:pt x="454914" y="2571750"/>
                  </a:lnTo>
                  <a:lnTo>
                    <a:pt x="425958" y="2520696"/>
                  </a:lnTo>
                  <a:lnTo>
                    <a:pt x="397764" y="2465832"/>
                  </a:lnTo>
                  <a:lnTo>
                    <a:pt x="369570" y="2409444"/>
                  </a:lnTo>
                  <a:lnTo>
                    <a:pt x="340614" y="2350770"/>
                  </a:lnTo>
                  <a:lnTo>
                    <a:pt x="312420" y="2289810"/>
                  </a:lnTo>
                  <a:lnTo>
                    <a:pt x="283464" y="2226564"/>
                  </a:lnTo>
                  <a:lnTo>
                    <a:pt x="226314" y="2095500"/>
                  </a:lnTo>
                  <a:lnTo>
                    <a:pt x="169164" y="1959864"/>
                  </a:lnTo>
                  <a:lnTo>
                    <a:pt x="83820" y="1749552"/>
                  </a:lnTo>
                  <a:lnTo>
                    <a:pt x="26670" y="1606296"/>
                  </a:lnTo>
                  <a:lnTo>
                    <a:pt x="0" y="1616964"/>
                  </a:lnTo>
                  <a:lnTo>
                    <a:pt x="57150" y="1760220"/>
                  </a:lnTo>
                  <a:lnTo>
                    <a:pt x="114300" y="1901190"/>
                  </a:lnTo>
                  <a:lnTo>
                    <a:pt x="143256" y="1970532"/>
                  </a:lnTo>
                  <a:lnTo>
                    <a:pt x="171450" y="2039112"/>
                  </a:lnTo>
                  <a:lnTo>
                    <a:pt x="228600" y="2173224"/>
                  </a:lnTo>
                  <a:lnTo>
                    <a:pt x="257556" y="2237994"/>
                  </a:lnTo>
                  <a:lnTo>
                    <a:pt x="314706" y="2362962"/>
                  </a:lnTo>
                  <a:lnTo>
                    <a:pt x="371856" y="2478786"/>
                  </a:lnTo>
                  <a:lnTo>
                    <a:pt x="400812" y="2533650"/>
                  </a:lnTo>
                  <a:lnTo>
                    <a:pt x="429768" y="2585466"/>
                  </a:lnTo>
                  <a:lnTo>
                    <a:pt x="457962" y="2634996"/>
                  </a:lnTo>
                  <a:lnTo>
                    <a:pt x="501396" y="2704338"/>
                  </a:lnTo>
                  <a:lnTo>
                    <a:pt x="544830" y="2766822"/>
                  </a:lnTo>
                  <a:lnTo>
                    <a:pt x="559308" y="2785872"/>
                  </a:lnTo>
                  <a:lnTo>
                    <a:pt x="573786" y="2805684"/>
                  </a:lnTo>
                  <a:lnTo>
                    <a:pt x="588264" y="2823972"/>
                  </a:lnTo>
                  <a:lnTo>
                    <a:pt x="602742" y="2841498"/>
                  </a:lnTo>
                  <a:lnTo>
                    <a:pt x="616458" y="2859024"/>
                  </a:lnTo>
                  <a:lnTo>
                    <a:pt x="645414" y="2892552"/>
                  </a:lnTo>
                  <a:lnTo>
                    <a:pt x="674370" y="2924556"/>
                  </a:lnTo>
                  <a:lnTo>
                    <a:pt x="732282" y="2983230"/>
                  </a:lnTo>
                  <a:lnTo>
                    <a:pt x="774954" y="3023616"/>
                  </a:lnTo>
                  <a:lnTo>
                    <a:pt x="803910" y="3049524"/>
                  </a:lnTo>
                  <a:lnTo>
                    <a:pt x="861060" y="3099054"/>
                  </a:lnTo>
                  <a:lnTo>
                    <a:pt x="918972" y="3147060"/>
                  </a:lnTo>
                  <a:lnTo>
                    <a:pt x="937260" y="3124962"/>
                  </a:lnTo>
                  <a:close/>
                </a:path>
                <a:path w="939164" h="3907790">
                  <a:moveTo>
                    <a:pt x="938784" y="3888486"/>
                  </a:moveTo>
                  <a:lnTo>
                    <a:pt x="909828" y="3855720"/>
                  </a:lnTo>
                  <a:lnTo>
                    <a:pt x="881634" y="3821430"/>
                  </a:lnTo>
                  <a:lnTo>
                    <a:pt x="853440" y="3787902"/>
                  </a:lnTo>
                  <a:lnTo>
                    <a:pt x="824484" y="3752850"/>
                  </a:lnTo>
                  <a:lnTo>
                    <a:pt x="781812" y="3698748"/>
                  </a:lnTo>
                  <a:lnTo>
                    <a:pt x="768096" y="3679698"/>
                  </a:lnTo>
                  <a:lnTo>
                    <a:pt x="739140" y="3641598"/>
                  </a:lnTo>
                  <a:lnTo>
                    <a:pt x="710946" y="3601212"/>
                  </a:lnTo>
                  <a:lnTo>
                    <a:pt x="697230" y="3579876"/>
                  </a:lnTo>
                  <a:lnTo>
                    <a:pt x="682752" y="3558540"/>
                  </a:lnTo>
                  <a:lnTo>
                    <a:pt x="668274" y="3536442"/>
                  </a:lnTo>
                  <a:lnTo>
                    <a:pt x="654558" y="3513582"/>
                  </a:lnTo>
                  <a:lnTo>
                    <a:pt x="640080" y="3490722"/>
                  </a:lnTo>
                  <a:lnTo>
                    <a:pt x="625602" y="3466338"/>
                  </a:lnTo>
                  <a:lnTo>
                    <a:pt x="582930" y="3390138"/>
                  </a:lnTo>
                  <a:lnTo>
                    <a:pt x="569214" y="3362706"/>
                  </a:lnTo>
                  <a:lnTo>
                    <a:pt x="554736" y="3334512"/>
                  </a:lnTo>
                  <a:lnTo>
                    <a:pt x="526542" y="3276600"/>
                  </a:lnTo>
                  <a:lnTo>
                    <a:pt x="483870" y="3181350"/>
                  </a:lnTo>
                  <a:lnTo>
                    <a:pt x="455676" y="3112770"/>
                  </a:lnTo>
                  <a:lnTo>
                    <a:pt x="441198" y="3076956"/>
                  </a:lnTo>
                  <a:lnTo>
                    <a:pt x="426720" y="3040380"/>
                  </a:lnTo>
                  <a:lnTo>
                    <a:pt x="412242" y="3003042"/>
                  </a:lnTo>
                  <a:lnTo>
                    <a:pt x="398526" y="2964180"/>
                  </a:lnTo>
                  <a:lnTo>
                    <a:pt x="384048" y="2925318"/>
                  </a:lnTo>
                  <a:lnTo>
                    <a:pt x="369570" y="2884932"/>
                  </a:lnTo>
                  <a:lnTo>
                    <a:pt x="355854" y="2843784"/>
                  </a:lnTo>
                  <a:lnTo>
                    <a:pt x="341376" y="2801874"/>
                  </a:lnTo>
                  <a:lnTo>
                    <a:pt x="312420" y="2716530"/>
                  </a:lnTo>
                  <a:lnTo>
                    <a:pt x="284226" y="2628900"/>
                  </a:lnTo>
                  <a:lnTo>
                    <a:pt x="227076" y="2445258"/>
                  </a:lnTo>
                  <a:lnTo>
                    <a:pt x="198882" y="2350770"/>
                  </a:lnTo>
                  <a:lnTo>
                    <a:pt x="169926" y="2254758"/>
                  </a:lnTo>
                  <a:lnTo>
                    <a:pt x="112776" y="2058924"/>
                  </a:lnTo>
                  <a:lnTo>
                    <a:pt x="27432" y="1760220"/>
                  </a:lnTo>
                  <a:lnTo>
                    <a:pt x="0" y="1768602"/>
                  </a:lnTo>
                  <a:lnTo>
                    <a:pt x="85344" y="2067306"/>
                  </a:lnTo>
                  <a:lnTo>
                    <a:pt x="114300" y="2165604"/>
                  </a:lnTo>
                  <a:lnTo>
                    <a:pt x="142494" y="2263140"/>
                  </a:lnTo>
                  <a:lnTo>
                    <a:pt x="171450" y="2359152"/>
                  </a:lnTo>
                  <a:lnTo>
                    <a:pt x="199644" y="2453640"/>
                  </a:lnTo>
                  <a:lnTo>
                    <a:pt x="256794" y="2637282"/>
                  </a:lnTo>
                  <a:lnTo>
                    <a:pt x="313944" y="2811018"/>
                  </a:lnTo>
                  <a:lnTo>
                    <a:pt x="342900" y="2894076"/>
                  </a:lnTo>
                  <a:lnTo>
                    <a:pt x="357378" y="2934462"/>
                  </a:lnTo>
                  <a:lnTo>
                    <a:pt x="371856" y="2974086"/>
                  </a:lnTo>
                  <a:lnTo>
                    <a:pt x="385572" y="3012948"/>
                  </a:lnTo>
                  <a:lnTo>
                    <a:pt x="414528" y="3087624"/>
                  </a:lnTo>
                  <a:lnTo>
                    <a:pt x="429006" y="3123438"/>
                  </a:lnTo>
                  <a:lnTo>
                    <a:pt x="457200" y="3192018"/>
                  </a:lnTo>
                  <a:lnTo>
                    <a:pt x="486156" y="3257550"/>
                  </a:lnTo>
                  <a:lnTo>
                    <a:pt x="515112" y="3318510"/>
                  </a:lnTo>
                  <a:lnTo>
                    <a:pt x="529590" y="3347466"/>
                  </a:lnTo>
                  <a:lnTo>
                    <a:pt x="543306" y="3375660"/>
                  </a:lnTo>
                  <a:lnTo>
                    <a:pt x="572262" y="3429762"/>
                  </a:lnTo>
                  <a:lnTo>
                    <a:pt x="601218" y="3480816"/>
                  </a:lnTo>
                  <a:lnTo>
                    <a:pt x="630174" y="3528822"/>
                  </a:lnTo>
                  <a:lnTo>
                    <a:pt x="643890" y="3551682"/>
                  </a:lnTo>
                  <a:lnTo>
                    <a:pt x="672846" y="3595878"/>
                  </a:lnTo>
                  <a:lnTo>
                    <a:pt x="716280" y="3658362"/>
                  </a:lnTo>
                  <a:lnTo>
                    <a:pt x="745236" y="3697224"/>
                  </a:lnTo>
                  <a:lnTo>
                    <a:pt x="758952" y="3716274"/>
                  </a:lnTo>
                  <a:lnTo>
                    <a:pt x="802386" y="3771138"/>
                  </a:lnTo>
                  <a:lnTo>
                    <a:pt x="859536" y="3840480"/>
                  </a:lnTo>
                  <a:lnTo>
                    <a:pt x="888492" y="3874008"/>
                  </a:lnTo>
                  <a:lnTo>
                    <a:pt x="916686" y="3907536"/>
                  </a:lnTo>
                  <a:lnTo>
                    <a:pt x="938784" y="388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545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8067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92546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3.1 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簡單第一！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78067" y="3044951"/>
            <a:ext cx="4067175" cy="375285"/>
            <a:chOff x="5878067" y="3044951"/>
            <a:chExt cx="4067175" cy="375285"/>
          </a:xfrm>
        </p:grpSpPr>
        <p:sp>
          <p:nvSpPr>
            <p:cNvPr id="27" name="object 27"/>
            <p:cNvSpPr/>
            <p:nvPr/>
          </p:nvSpPr>
          <p:spPr>
            <a:xfrm>
              <a:off x="5892545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8067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70523" y="3050540"/>
            <a:ext cx="2086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3.2</a:t>
            </a:r>
            <a:r>
              <a:rPr sz="1800" b="1" spc="-235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過度擬合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78067" y="3808476"/>
            <a:ext cx="4067175" cy="2646680"/>
            <a:chOff x="5878067" y="3808476"/>
            <a:chExt cx="4067175" cy="2646680"/>
          </a:xfrm>
        </p:grpSpPr>
        <p:sp>
          <p:nvSpPr>
            <p:cNvPr id="31" name="object 31"/>
            <p:cNvSpPr/>
            <p:nvPr/>
          </p:nvSpPr>
          <p:spPr>
            <a:xfrm>
              <a:off x="5892545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067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92545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78067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2545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067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92545" y="6108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70523" y="3814064"/>
            <a:ext cx="315468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3.3 </a:t>
            </a:r>
            <a:r>
              <a:rPr sz="1800" b="1" spc="-70" dirty="0">
                <a:latin typeface="Trebuchet MS"/>
                <a:cs typeface="Trebuchet MS"/>
              </a:rPr>
              <a:t>Using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probabilities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3.4 </a:t>
            </a:r>
            <a:r>
              <a:rPr sz="1800" b="1" spc="-95" dirty="0">
                <a:latin typeface="Trebuchet MS"/>
                <a:cs typeface="Trebuchet MS"/>
              </a:rPr>
              <a:t>Decision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2778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3.5 </a:t>
            </a:r>
            <a:r>
              <a:rPr sz="1800" b="1" spc="-95" dirty="0">
                <a:latin typeface="Trebuchet MS"/>
                <a:cs typeface="Trebuchet MS"/>
              </a:rPr>
              <a:t>Pruning </a:t>
            </a:r>
            <a:r>
              <a:rPr sz="1800" b="1" spc="-105" dirty="0">
                <a:latin typeface="Trebuchet MS"/>
                <a:cs typeface="Trebuchet MS"/>
              </a:rPr>
              <a:t>decision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  </a:t>
            </a: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3.6 </a:t>
            </a:r>
            <a:r>
              <a:rPr sz="1800" b="1" spc="-100" dirty="0">
                <a:latin typeface="Trebuchet MS"/>
                <a:cs typeface="Trebuchet MS"/>
              </a:rPr>
              <a:t>Nearest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neighbor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67400" y="2968751"/>
            <a:ext cx="4120896" cy="3587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5" name="object 3"/>
          <p:cNvSpPr txBox="1"/>
          <p:nvPr/>
        </p:nvSpPr>
        <p:spPr>
          <a:xfrm>
            <a:off x="699885" y="990600"/>
            <a:ext cx="3969096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>
                <a:latin typeface="Trebuchet MS"/>
                <a:cs typeface="Trebuchet MS"/>
              </a:rPr>
              <a:t>介面，以滑鼠左鍵點擊</a:t>
            </a:r>
            <a:r>
              <a:rPr lang="en-US" altLang="zh-TW" sz="2800" b="1" spc="-175" dirty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>
                <a:latin typeface="Trebuchet MS"/>
                <a:cs typeface="Trebuchet MS"/>
              </a:rPr>
              <a:t>前方圓圈，並在後方</a:t>
            </a:r>
            <a:r>
              <a:rPr lang="en-US" altLang="zh-TW" sz="2800" b="1" spc="-175" dirty="0">
                <a:latin typeface="Trebuchet MS"/>
                <a:cs typeface="Trebuchet MS"/>
              </a:rPr>
              <a:t>Folds</a:t>
            </a:r>
            <a:r>
              <a:rPr lang="zh-TW" altLang="en-US" sz="2800" b="1" spc="-175" dirty="0">
                <a:latin typeface="Trebuchet MS"/>
                <a:cs typeface="Trebuchet MS"/>
              </a:rPr>
              <a:t>的輸入框填上</a:t>
            </a:r>
            <a:r>
              <a:rPr lang="en-US" altLang="zh-TW" sz="2800" b="1" spc="-175" dirty="0">
                <a:latin typeface="Trebuchet MS"/>
                <a:cs typeface="Trebuchet MS"/>
              </a:rPr>
              <a:t>10</a:t>
            </a:r>
            <a:r>
              <a:rPr lang="zh-TW" altLang="en-US" sz="2800" b="1" spc="-175" dirty="0">
                <a:latin typeface="Trebuchet MS"/>
                <a:cs typeface="Trebuchet MS"/>
              </a:rPr>
              <a:t>。</a:t>
            </a:r>
            <a:endParaRPr lang="en-US" altLang="zh-TW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</a:t>
            </a:r>
            <a:r>
              <a:rPr lang="zh-TW" altLang="en-US" sz="2800" b="1" spc="-175" dirty="0">
                <a:latin typeface="Trebuchet MS"/>
                <a:cs typeface="Trebuchet MS"/>
              </a:rPr>
              <a:t>，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左鍵單擊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執行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14400"/>
            <a:ext cx="7024348" cy="58448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53000" y="3657600"/>
            <a:ext cx="3200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32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1421872"/>
            <a:ext cx="8957833" cy="5207527"/>
          </a:xfrm>
          <a:prstGeom prst="rect">
            <a:avLst/>
          </a:prstGeom>
        </p:spPr>
      </p:pic>
      <p:sp>
        <p:nvSpPr>
          <p:cNvPr id="5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64.2857%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</p:spTree>
    <p:extLst>
      <p:ext uri="{BB962C8B-B14F-4D97-AF65-F5344CB8AC3E}">
        <p14:creationId xmlns:p14="http://schemas.microsoft.com/office/powerpoint/2010/main" val="290594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457288" y="8382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</a:t>
            </a:r>
            <a:r>
              <a:rPr lang="zh-TW" altLang="en-US" sz="2800" b="1" spc="-175" dirty="0">
                <a:latin typeface="Trebuchet MS"/>
                <a:cs typeface="Trebuchet MS"/>
              </a:rPr>
              <a:t>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分類器，找到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rules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並以左鍵單擊。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62200"/>
            <a:ext cx="5292248" cy="1981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709688"/>
            <a:ext cx="5638800" cy="4725049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343400" y="2976465"/>
            <a:ext cx="243840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72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150" y="464058"/>
            <a:ext cx="3885714" cy="6028571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609600" y="914400"/>
            <a:ext cx="601980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前方圓圈，並在後方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Folds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的輸入框填上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sz="2800" dirty="0" smtClean="0">
              <a:latin typeface="Trebuchet MS"/>
              <a:cs typeface="Trebuchet M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62800" y="3124200"/>
            <a:ext cx="3200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73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5" name="object 3"/>
          <p:cNvSpPr txBox="1"/>
          <p:nvPr/>
        </p:nvSpPr>
        <p:spPr>
          <a:xfrm>
            <a:off x="518668" y="851689"/>
            <a:ext cx="98445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 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41.8571%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1" y="1426490"/>
            <a:ext cx="7914375" cy="5202909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8449206" y="381000"/>
            <a:ext cx="3437994" cy="2286000"/>
          </a:xfrm>
          <a:prstGeom prst="wedgeRoundRectCallout">
            <a:avLst>
              <a:gd name="adj1" fmla="val -41035"/>
              <a:gd name="adj2" fmla="val 685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這邊使用</a:t>
            </a:r>
            <a:r>
              <a:rPr lang="en-US" altLang="zh-TW" dirty="0" smtClean="0"/>
              <a:t>outlook</a:t>
            </a:r>
            <a:r>
              <a:rPr lang="zh-TW" altLang="en-US" dirty="0" smtClean="0"/>
              <a:t>屬性值。</a:t>
            </a:r>
            <a:endParaRPr lang="en-US" altLang="zh-TW" dirty="0" smtClean="0"/>
          </a:p>
          <a:p>
            <a:r>
              <a:rPr lang="zh-TW" altLang="en-US" dirty="0" smtClean="0"/>
              <a:t>規則是：</a:t>
            </a:r>
            <a:r>
              <a:rPr lang="en-US" altLang="zh-TW" dirty="0" smtClean="0"/>
              <a:t>outlook</a:t>
            </a:r>
            <a:r>
              <a:rPr lang="zh-TW" altLang="en-US" dirty="0" smtClean="0"/>
              <a:t>是</a:t>
            </a:r>
            <a:r>
              <a:rPr lang="en-US" altLang="zh-TW" dirty="0" smtClean="0"/>
              <a:t>sunny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no</a:t>
            </a:r>
            <a:r>
              <a:rPr lang="zh-TW" altLang="en-US" dirty="0" smtClean="0"/>
              <a:t>，是</a:t>
            </a:r>
            <a:r>
              <a:rPr lang="en-US" altLang="zh-TW" dirty="0" smtClean="0"/>
              <a:t>overcast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yes</a:t>
            </a:r>
            <a:r>
              <a:rPr lang="zh-TW" altLang="en-US" dirty="0" smtClean="0"/>
              <a:t>，是</a:t>
            </a:r>
            <a:r>
              <a:rPr lang="en-US" altLang="zh-TW" dirty="0" smtClean="0"/>
              <a:t>rainy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yes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49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5" name="object 3"/>
          <p:cNvSpPr txBox="1"/>
          <p:nvPr/>
        </p:nvSpPr>
        <p:spPr>
          <a:xfrm>
            <a:off x="518668" y="720598"/>
            <a:ext cx="10758932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將資料集換成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iris.arff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試試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Open file…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再以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</a:t>
            </a:r>
            <a:r>
              <a:rPr lang="zh-TW" altLang="en-US" sz="2800" b="1" spc="-105" dirty="0">
                <a:latin typeface="Trebuchet MS"/>
                <a:cs typeface="Trebuchet MS"/>
              </a:rPr>
              <a:t>鍵單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擊</a:t>
            </a:r>
            <a:r>
              <a:rPr lang="en-US" altLang="zh-TW" sz="2800" b="1" spc="-10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iris</a:t>
            </a:r>
            <a:r>
              <a:rPr lang="en-US" altLang="zh-TW" sz="2800" b="1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.arff</a:t>
            </a:r>
            <a:r>
              <a:rPr lang="zh-TW" altLang="en-US" sz="2800" b="1" spc="-130" dirty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/>
            </a:r>
            <a:br>
              <a:rPr lang="en-US" altLang="zh-TW" sz="2800" b="1" spc="-175" dirty="0" smtClean="0">
                <a:latin typeface="Trebuchet MS"/>
                <a:cs typeface="Trebuchet MS"/>
              </a:rPr>
            </a:br>
            <a:endParaRPr lang="zh-TW" altLang="en-US" sz="2800" b="1" spc="-175" dirty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" y="2133600"/>
            <a:ext cx="2819048" cy="30476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034807"/>
            <a:ext cx="6629400" cy="466381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124200" y="3352800"/>
            <a:ext cx="2209800" cy="1066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84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69921"/>
            <a:ext cx="4495800" cy="3018208"/>
          </a:xfrm>
          <a:prstGeom prst="rect">
            <a:avLst/>
          </a:prstGeom>
        </p:spPr>
      </p:pic>
      <p:sp>
        <p:nvSpPr>
          <p:cNvPr id="13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347387"/>
            <a:ext cx="6172200" cy="5172013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4419600" y="3011682"/>
            <a:ext cx="1638300" cy="1066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14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09600" y="914400"/>
            <a:ext cx="6019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確認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為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層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後以左鍵點擊下方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923636"/>
            <a:ext cx="4304762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7" name="object 3"/>
          <p:cNvSpPr txBox="1"/>
          <p:nvPr/>
        </p:nvSpPr>
        <p:spPr>
          <a:xfrm>
            <a:off x="609600" y="914400"/>
            <a:ext cx="6019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▼可以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得到高達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92%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的準確率</a:t>
            </a:r>
            <a:r>
              <a:rPr lang="zh-TW" altLang="en-US" sz="2800" b="1" spc="-175" dirty="0">
                <a:latin typeface="Trebuchet MS"/>
                <a:cs typeface="Trebuchet MS"/>
              </a:rPr>
              <a:t>！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51913"/>
            <a:ext cx="8379460" cy="48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4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2013" y="6129782"/>
            <a:ext cx="167576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3403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Rob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Holte,  Alberta,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Canada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1710146" y="1144311"/>
            <a:ext cx="8971280" cy="453393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spcBef>
                <a:spcPts val="595"/>
              </a:spcBef>
            </a:pPr>
            <a:r>
              <a:rPr sz="2800" b="1" spc="-16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65" dirty="0" smtClean="0">
                <a:latin typeface="Trebuchet MS"/>
                <a:cs typeface="Trebuchet MS"/>
              </a:rPr>
              <a:t>：以一種屬性來決定一切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lang="zh-TW" altLang="en-US" sz="2800" spc="-130" dirty="0" smtClean="0">
                <a:latin typeface="Trebuchet MS"/>
                <a:cs typeface="Trebuchet MS"/>
              </a:rPr>
              <a:t>是極為簡單的方法，出現於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1993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年</a:t>
            </a:r>
            <a:endParaRPr sz="2800" dirty="0">
              <a:latin typeface="Trebuchet MS"/>
              <a:cs typeface="Trebuchet MS"/>
            </a:endParaRPr>
          </a:p>
          <a:p>
            <a:pPr marL="548005">
              <a:lnSpc>
                <a:spcPct val="100000"/>
              </a:lnSpc>
              <a:spcBef>
                <a:spcPts val="1305"/>
              </a:spcBef>
            </a:pPr>
            <a:r>
              <a:rPr sz="2000" spc="-145" dirty="0">
                <a:latin typeface="Trebuchet MS"/>
                <a:cs typeface="Trebuchet MS"/>
              </a:rPr>
              <a:t>“</a:t>
            </a:r>
            <a:r>
              <a:rPr sz="2000" i="1" spc="-145" dirty="0">
                <a:latin typeface="Trebuchet MS"/>
                <a:cs typeface="Trebuchet MS"/>
              </a:rPr>
              <a:t>Very </a:t>
            </a:r>
            <a:r>
              <a:rPr sz="2000" i="1" spc="-120" dirty="0">
                <a:latin typeface="Trebuchet MS"/>
                <a:cs typeface="Trebuchet MS"/>
              </a:rPr>
              <a:t>Simple </a:t>
            </a:r>
            <a:r>
              <a:rPr sz="2000" i="1" spc="-110" dirty="0">
                <a:latin typeface="Trebuchet MS"/>
                <a:cs typeface="Trebuchet MS"/>
              </a:rPr>
              <a:t>Classification </a:t>
            </a:r>
            <a:r>
              <a:rPr sz="2000" i="1" spc="-105" dirty="0">
                <a:latin typeface="Trebuchet MS"/>
                <a:cs typeface="Trebuchet MS"/>
              </a:rPr>
              <a:t>Rules </a:t>
            </a:r>
            <a:r>
              <a:rPr sz="2000" i="1" spc="-125" dirty="0">
                <a:latin typeface="Trebuchet MS"/>
                <a:cs typeface="Trebuchet MS"/>
              </a:rPr>
              <a:t>Perform </a:t>
            </a:r>
            <a:r>
              <a:rPr sz="2000" i="1" spc="-130" dirty="0">
                <a:latin typeface="Trebuchet MS"/>
                <a:cs typeface="Trebuchet MS"/>
              </a:rPr>
              <a:t>Well </a:t>
            </a:r>
            <a:r>
              <a:rPr sz="2000" i="1" spc="-60" dirty="0">
                <a:latin typeface="Trebuchet MS"/>
                <a:cs typeface="Trebuchet MS"/>
              </a:rPr>
              <a:t>on </a:t>
            </a:r>
            <a:r>
              <a:rPr sz="2000" i="1" spc="-25" dirty="0">
                <a:latin typeface="Trebuchet MS"/>
                <a:cs typeface="Trebuchet MS"/>
              </a:rPr>
              <a:t>Most</a:t>
            </a:r>
            <a:r>
              <a:rPr sz="2000" i="1" spc="-470" dirty="0">
                <a:latin typeface="Trebuchet MS"/>
                <a:cs typeface="Trebuchet MS"/>
              </a:rPr>
              <a:t> </a:t>
            </a:r>
            <a:r>
              <a:rPr sz="2000" i="1" spc="-100" dirty="0">
                <a:latin typeface="Trebuchet MS"/>
                <a:cs typeface="Trebuchet MS"/>
              </a:rPr>
              <a:t>Commonly </a:t>
            </a:r>
            <a:r>
              <a:rPr sz="2000" i="1" spc="-65" dirty="0">
                <a:latin typeface="Trebuchet MS"/>
                <a:cs typeface="Trebuchet MS"/>
              </a:rPr>
              <a:t>Used </a:t>
            </a:r>
            <a:r>
              <a:rPr sz="2000" i="1" spc="-95" dirty="0">
                <a:latin typeface="Trebuchet MS"/>
                <a:cs typeface="Trebuchet MS"/>
              </a:rPr>
              <a:t>Datasets</a:t>
            </a:r>
            <a:r>
              <a:rPr sz="2000" spc="-95" dirty="0">
                <a:latin typeface="Trebuchet MS"/>
                <a:cs typeface="Trebuchet MS"/>
              </a:rPr>
              <a:t>”</a:t>
            </a:r>
            <a:endParaRPr sz="2000" dirty="0">
              <a:latin typeface="Trebuchet MS"/>
              <a:cs typeface="Trebuchet MS"/>
            </a:endParaRPr>
          </a:p>
          <a:p>
            <a:pPr marL="908050" lvl="1" indent="-353060">
              <a:lnSpc>
                <a:spcPct val="100000"/>
              </a:lnSpc>
              <a:spcBef>
                <a:spcPts val="680"/>
              </a:spcBef>
              <a:buChar char="–"/>
              <a:tabLst>
                <a:tab pos="907415" algn="l"/>
                <a:tab pos="908685" algn="l"/>
              </a:tabLst>
            </a:pPr>
            <a:r>
              <a:rPr lang="zh-TW" altLang="en-US" sz="2400" spc="-125" dirty="0">
                <a:latin typeface="Trebuchet MS"/>
                <a:cs typeface="Trebuchet MS"/>
              </a:rPr>
              <a:t>在</a:t>
            </a:r>
            <a:r>
              <a:rPr lang="en-US" altLang="zh-TW" sz="2400" spc="-125" dirty="0">
                <a:latin typeface="Trebuchet MS"/>
                <a:cs typeface="Trebuchet MS"/>
              </a:rPr>
              <a:t>16</a:t>
            </a:r>
            <a:r>
              <a:rPr lang="zh-TW" altLang="en-US" sz="2400" spc="-125" dirty="0">
                <a:latin typeface="Trebuchet MS"/>
                <a:cs typeface="Trebuchet MS"/>
              </a:rPr>
              <a:t>組常用的數據集上用</a:t>
            </a:r>
            <a:r>
              <a:rPr lang="en-US" altLang="zh-TW" sz="2400" spc="-125" dirty="0" err="1">
                <a:latin typeface="Trebuchet MS"/>
                <a:cs typeface="Trebuchet MS"/>
              </a:rPr>
              <a:t>OneR</a:t>
            </a:r>
            <a:r>
              <a:rPr lang="zh-TW" altLang="en-US" sz="2400" spc="-125" dirty="0">
                <a:latin typeface="Trebuchet MS"/>
                <a:cs typeface="Trebuchet MS"/>
              </a:rPr>
              <a:t>進行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試驗</a:t>
            </a:r>
            <a:endParaRPr sz="2400" dirty="0">
              <a:latin typeface="Trebuchet MS"/>
              <a:cs typeface="Trebuchet MS"/>
            </a:endParaRPr>
          </a:p>
          <a:p>
            <a:pPr marL="908050" lvl="1" indent="-353060">
              <a:lnSpc>
                <a:spcPct val="100000"/>
              </a:lnSpc>
              <a:spcBef>
                <a:spcPts val="500"/>
              </a:spcBef>
              <a:buChar char="–"/>
              <a:tabLst>
                <a:tab pos="907415" algn="l"/>
                <a:tab pos="908685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使用了交叉驗證</a:t>
            </a:r>
            <a:endParaRPr sz="2400" dirty="0">
              <a:latin typeface="Trebuchet MS"/>
              <a:cs typeface="Trebuchet MS"/>
            </a:endParaRPr>
          </a:p>
          <a:p>
            <a:pPr marL="908050" lvl="1" indent="-353060">
              <a:lnSpc>
                <a:spcPct val="100000"/>
              </a:lnSpc>
              <a:spcBef>
                <a:spcPts val="500"/>
              </a:spcBef>
              <a:buChar char="–"/>
              <a:tabLst>
                <a:tab pos="907415" algn="l"/>
                <a:tab pos="908685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這個簡單的規則</a:t>
            </a:r>
            <a:r>
              <a:rPr lang="zh-TW" altLang="en-US" sz="2400" spc="-105" dirty="0">
                <a:latin typeface="Trebuchet MS"/>
                <a:cs typeface="Trebuchet MS"/>
              </a:rPr>
              <a:t>法比為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這些數據集</a:t>
            </a:r>
            <a:r>
              <a:rPr lang="zh-TW" altLang="en-US" sz="2400" spc="-105" dirty="0">
                <a:latin typeface="Trebuchet MS"/>
                <a:cs typeface="Trebuchet MS"/>
              </a:rPr>
              <a:t>專門設計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的複雜算法有效</a:t>
            </a:r>
            <a:endParaRPr sz="24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469265" algn="l"/>
                <a:tab pos="470534" algn="l"/>
              </a:tabLst>
            </a:pPr>
            <a:r>
              <a:rPr lang="zh-TW" altLang="en-US" sz="2800" spc="-75" dirty="0" smtClean="0">
                <a:latin typeface="Trebuchet MS"/>
                <a:cs typeface="Trebuchet MS"/>
              </a:rPr>
              <a:t>為</a:t>
            </a:r>
            <a:r>
              <a:rPr lang="zh-TW" altLang="en-US" sz="2800" spc="-75" dirty="0">
                <a:latin typeface="Trebuchet MS"/>
                <a:cs typeface="Trebuchet MS"/>
              </a:rPr>
              <a:t>何</a:t>
            </a:r>
            <a:r>
              <a:rPr lang="zh-TW" altLang="en-US" sz="2800" spc="-75" dirty="0" smtClean="0">
                <a:latin typeface="Trebuchet MS"/>
                <a:cs typeface="Trebuchet MS"/>
              </a:rPr>
              <a:t>它表現突出</a:t>
            </a:r>
            <a:r>
              <a:rPr lang="zh-TW" altLang="en-US" sz="2800" spc="-75" dirty="0">
                <a:latin typeface="Trebuchet MS"/>
                <a:cs typeface="Trebuchet MS"/>
              </a:rPr>
              <a:t>？</a:t>
            </a:r>
            <a:endParaRPr sz="2800" dirty="0">
              <a:latin typeface="Trebuchet MS"/>
              <a:cs typeface="Trebuchet MS"/>
            </a:endParaRPr>
          </a:p>
          <a:p>
            <a:pPr marL="908050" lvl="1" indent="-353060">
              <a:lnSpc>
                <a:spcPct val="100000"/>
              </a:lnSpc>
              <a:spcBef>
                <a:spcPts val="525"/>
              </a:spcBef>
              <a:buChar char="–"/>
              <a:tabLst>
                <a:tab pos="907415" algn="l"/>
                <a:tab pos="908685" algn="l"/>
              </a:tabLst>
            </a:pPr>
            <a:r>
              <a:rPr lang="zh-TW" altLang="en-US" sz="2400" spc="-65" dirty="0">
                <a:latin typeface="Trebuchet MS"/>
                <a:cs typeface="Trebuchet MS"/>
              </a:rPr>
              <a:t>有</a:t>
            </a:r>
            <a:r>
              <a:rPr lang="zh-TW" altLang="en-US" sz="2400" spc="-65" dirty="0" smtClean="0">
                <a:latin typeface="Trebuchet MS"/>
                <a:cs typeface="Trebuchet MS"/>
              </a:rPr>
              <a:t>些資料集是真的很簡單</a:t>
            </a:r>
            <a:endParaRPr sz="2400" dirty="0">
              <a:latin typeface="Trebuchet MS"/>
              <a:cs typeface="Trebuchet MS"/>
            </a:endParaRPr>
          </a:p>
          <a:p>
            <a:pPr marL="908050" marR="1457960" lvl="1" indent="-352425">
              <a:lnSpc>
                <a:spcPct val="100000"/>
              </a:lnSpc>
              <a:spcBef>
                <a:spcPts val="500"/>
              </a:spcBef>
              <a:buChar char="–"/>
              <a:tabLst>
                <a:tab pos="907415" algn="l"/>
                <a:tab pos="908685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而有些資料集很小</a:t>
            </a:r>
            <a:r>
              <a:rPr lang="en-US" altLang="zh-TW" sz="2400" spc="-65" dirty="0" smtClean="0">
                <a:latin typeface="Trebuchet MS"/>
                <a:cs typeface="Trebuchet MS"/>
              </a:rPr>
              <a:t>/</a:t>
            </a:r>
            <a:r>
              <a:rPr lang="zh-TW" altLang="en-US" sz="2400" spc="-65" dirty="0" smtClean="0">
                <a:latin typeface="Trebuchet MS"/>
                <a:cs typeface="Trebuchet MS"/>
              </a:rPr>
              <a:t>雜亂</a:t>
            </a:r>
            <a:r>
              <a:rPr lang="en-US" altLang="zh-TW" sz="2400" spc="-65" dirty="0" smtClean="0">
                <a:latin typeface="Trebuchet MS"/>
                <a:cs typeface="Trebuchet MS"/>
              </a:rPr>
              <a:t>/</a:t>
            </a:r>
            <a:r>
              <a:rPr lang="zh-TW" altLang="en-US" sz="2400" spc="-65" dirty="0">
                <a:latin typeface="Trebuchet MS"/>
                <a:cs typeface="Trebuchet MS"/>
              </a:rPr>
              <a:t>複雜</a:t>
            </a:r>
            <a:r>
              <a:rPr lang="zh-TW" altLang="en-US" sz="2400" spc="-65" dirty="0" smtClean="0">
                <a:latin typeface="Trebuchet MS"/>
                <a:cs typeface="Trebuchet MS"/>
              </a:rPr>
              <a:t>，</a:t>
            </a:r>
            <a:r>
              <a:rPr lang="zh-TW" altLang="en-US" sz="2400" spc="-65" dirty="0">
                <a:latin typeface="Trebuchet MS"/>
                <a:cs typeface="Trebuchet MS"/>
              </a:rPr>
              <a:t>以至於很難從中找到規律。所以，應該先試試最簡單</a:t>
            </a:r>
            <a:r>
              <a:rPr lang="zh-TW" altLang="en-US" sz="2400" spc="-65" dirty="0" smtClean="0">
                <a:latin typeface="Trebuchet MS"/>
                <a:cs typeface="Trebuchet MS"/>
              </a:rPr>
              <a:t>的，如</a:t>
            </a:r>
            <a:r>
              <a:rPr lang="en-US" altLang="zh-TW" sz="2400" spc="-65" dirty="0" err="1" smtClean="0">
                <a:latin typeface="Trebuchet MS"/>
                <a:cs typeface="Trebuchet MS"/>
              </a:rPr>
              <a:t>OneR</a:t>
            </a:r>
            <a:r>
              <a:rPr lang="zh-TW" altLang="en-US" sz="2400" spc="-65" dirty="0" smtClean="0">
                <a:latin typeface="Trebuchet MS"/>
                <a:cs typeface="Trebuchet MS"/>
              </a:rPr>
              <a:t>！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4626" y="5817361"/>
            <a:ext cx="517715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 smtClean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05" dirty="0" smtClean="0">
                <a:latin typeface="Trebuchet MS"/>
                <a:cs typeface="Trebuchet MS"/>
              </a:rPr>
              <a:t>Section </a:t>
            </a:r>
            <a:r>
              <a:rPr sz="2400" spc="-120" dirty="0" smtClean="0">
                <a:latin typeface="Trebuchet MS"/>
                <a:cs typeface="Trebuchet MS"/>
              </a:rPr>
              <a:t>4.1 </a:t>
            </a:r>
            <a:r>
              <a:rPr sz="2400" i="1" spc="-130" dirty="0" smtClean="0">
                <a:latin typeface="Trebuchet MS"/>
                <a:cs typeface="Trebuchet MS"/>
              </a:rPr>
              <a:t>Inferring </a:t>
            </a:r>
            <a:r>
              <a:rPr sz="2400" i="1" spc="-135" dirty="0" smtClean="0">
                <a:latin typeface="Trebuchet MS"/>
                <a:cs typeface="Trebuchet MS"/>
              </a:rPr>
              <a:t>rudimentary</a:t>
            </a:r>
            <a:r>
              <a:rPr sz="2400" i="1" spc="-100" dirty="0" smtClean="0">
                <a:latin typeface="Trebuchet MS"/>
                <a:cs typeface="Trebuchet MS"/>
              </a:rPr>
              <a:t> </a:t>
            </a:r>
            <a:r>
              <a:rPr sz="2400" i="1" spc="-140" dirty="0" smtClean="0">
                <a:latin typeface="Trebuchet MS"/>
                <a:cs typeface="Trebuchet MS"/>
              </a:rPr>
              <a:t>rules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32947" y="4941570"/>
            <a:ext cx="1434083" cy="1817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710182" y="2137455"/>
            <a:ext cx="7319009" cy="268983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91795" indent="-379730">
              <a:lnSpc>
                <a:spcPct val="100000"/>
              </a:lnSpc>
              <a:spcBef>
                <a:spcPts val="715"/>
              </a:spcBef>
              <a:buFont typeface="Wingdings"/>
              <a:buChar char=""/>
              <a:tabLst>
                <a:tab pos="392430" algn="l"/>
              </a:tabLst>
            </a:pPr>
            <a:r>
              <a:rPr lang="zh-TW" altLang="en-US" sz="2800" spc="-155" dirty="0" smtClean="0">
                <a:latin typeface="Trebuchet MS"/>
                <a:cs typeface="Trebuchet MS"/>
              </a:rPr>
              <a:t>有許多種簡單的形式，例如在資料集中：</a:t>
            </a:r>
            <a:endParaRPr sz="2800" dirty="0">
              <a:latin typeface="Trebuchet MS"/>
              <a:cs typeface="Trebuchet MS"/>
            </a:endParaRPr>
          </a:p>
          <a:p>
            <a:pPr marL="847725" lvl="1" indent="-266065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848360" algn="l"/>
              </a:tabLst>
            </a:pPr>
            <a:r>
              <a:rPr lang="zh-TW" altLang="en-US" sz="2400" spc="-90" dirty="0" smtClean="0">
                <a:latin typeface="Trebuchet MS"/>
                <a:cs typeface="Trebuchet MS"/>
              </a:rPr>
              <a:t>只有一種具決定性的屬性</a:t>
            </a:r>
            <a:endParaRPr sz="2400" dirty="0">
              <a:latin typeface="Trebuchet MS"/>
              <a:cs typeface="Trebuchet MS"/>
            </a:endParaRPr>
          </a:p>
          <a:p>
            <a:pPr marL="847725" lvl="1" indent="-26606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848360" algn="l"/>
              </a:tabLst>
            </a:pPr>
            <a:r>
              <a:rPr lang="zh-TW" altLang="en-US" sz="2400" spc="-160" dirty="0" smtClean="0">
                <a:latin typeface="Trebuchet MS"/>
                <a:cs typeface="Trebuchet MS"/>
              </a:rPr>
              <a:t>所有的</a:t>
            </a:r>
            <a:r>
              <a:rPr lang="zh-TW" altLang="en-US" sz="2400" spc="-160" dirty="0">
                <a:latin typeface="Trebuchet MS"/>
                <a:cs typeface="Trebuchet MS"/>
              </a:rPr>
              <a:t>屬性都起同樣</a:t>
            </a:r>
            <a:r>
              <a:rPr lang="zh-TW" altLang="en-US" sz="2400" spc="-160" dirty="0" smtClean="0">
                <a:latin typeface="Trebuchet MS"/>
                <a:cs typeface="Trebuchet MS"/>
              </a:rPr>
              <a:t>的、獨立</a:t>
            </a:r>
            <a:r>
              <a:rPr lang="zh-TW" altLang="en-US" sz="2400" spc="-160" dirty="0">
                <a:latin typeface="Trebuchet MS"/>
                <a:cs typeface="Trebuchet MS"/>
              </a:rPr>
              <a:t>的</a:t>
            </a:r>
            <a:r>
              <a:rPr lang="zh-TW" altLang="en-US" sz="2400" spc="-160" dirty="0" smtClean="0">
                <a:latin typeface="Trebuchet MS"/>
                <a:cs typeface="Trebuchet MS"/>
              </a:rPr>
              <a:t>作用</a:t>
            </a:r>
            <a:endParaRPr sz="2400" dirty="0">
              <a:latin typeface="Trebuchet MS"/>
              <a:cs typeface="Trebuchet MS"/>
            </a:endParaRPr>
          </a:p>
          <a:p>
            <a:pPr marL="847725" lvl="1" indent="-266065">
              <a:lnSpc>
                <a:spcPct val="100000"/>
              </a:lnSpc>
              <a:spcBef>
                <a:spcPts val="495"/>
              </a:spcBef>
              <a:buFont typeface="Trebuchet MS"/>
              <a:buChar char="–"/>
              <a:tabLst>
                <a:tab pos="848360" algn="l"/>
              </a:tabLst>
            </a:pPr>
            <a:r>
              <a:rPr lang="zh-TW" altLang="en-US" sz="2400" spc="-80" dirty="0">
                <a:latin typeface="Trebuchet MS"/>
                <a:cs typeface="Trebuchet MS"/>
              </a:rPr>
              <a:t>只</a:t>
            </a:r>
            <a:r>
              <a:rPr lang="zh-TW" altLang="en-US" sz="2400" spc="-80" dirty="0" smtClean="0">
                <a:latin typeface="Trebuchet MS"/>
                <a:cs typeface="Trebuchet MS"/>
              </a:rPr>
              <a:t>是一棵使用</a:t>
            </a:r>
            <a:r>
              <a:rPr lang="zh-TW" altLang="en-US" sz="2400" spc="-80" dirty="0">
                <a:latin typeface="Trebuchet MS"/>
                <a:cs typeface="Trebuchet MS"/>
              </a:rPr>
              <a:t>一小部分屬性的決策</a:t>
            </a:r>
            <a:r>
              <a:rPr lang="zh-TW" altLang="en-US" sz="2400" spc="-80" dirty="0" smtClean="0">
                <a:latin typeface="Trebuchet MS"/>
                <a:cs typeface="Trebuchet MS"/>
              </a:rPr>
              <a:t>樹架構</a:t>
            </a:r>
            <a:endParaRPr sz="2400" dirty="0">
              <a:latin typeface="Trebuchet MS"/>
              <a:cs typeface="Trebuchet MS"/>
            </a:endParaRPr>
          </a:p>
          <a:p>
            <a:pPr marL="847725" lvl="1" indent="-266065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848360" algn="l"/>
              </a:tabLst>
            </a:pPr>
            <a:r>
              <a:rPr lang="zh-TW" altLang="en-US" sz="2400" spc="-145" dirty="0" smtClean="0">
                <a:latin typeface="Trebuchet MS"/>
                <a:cs typeface="Trebuchet MS"/>
              </a:rPr>
              <a:t>用</a:t>
            </a:r>
            <a:r>
              <a:rPr lang="zh-TW" altLang="en-US" sz="2400" spc="-145" dirty="0">
                <a:latin typeface="Trebuchet MS"/>
                <a:cs typeface="Trebuchet MS"/>
              </a:rPr>
              <a:t>於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計算未知</a:t>
            </a:r>
            <a:r>
              <a:rPr lang="zh-TW" altLang="en-US" sz="2400" spc="-145" dirty="0">
                <a:latin typeface="Trebuchet MS"/>
                <a:cs typeface="Trebuchet MS"/>
              </a:rPr>
              <a:t>樣本離最近的訓練樣本的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距離</a:t>
            </a:r>
            <a:endParaRPr sz="2400" dirty="0">
              <a:latin typeface="Trebuchet MS"/>
              <a:cs typeface="Trebuchet MS"/>
            </a:endParaRPr>
          </a:p>
          <a:p>
            <a:pPr marL="847725" lvl="1" indent="-266065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848360" algn="l"/>
              </a:tabLst>
            </a:pPr>
            <a:r>
              <a:rPr lang="zh-TW" altLang="en-US" sz="2400" spc="-145" dirty="0" smtClean="0">
                <a:latin typeface="Trebuchet MS"/>
                <a:cs typeface="Trebuchet MS"/>
              </a:rPr>
              <a:t>用</a:t>
            </a:r>
            <a:r>
              <a:rPr lang="zh-TW" altLang="en-US" sz="2400" spc="-145" dirty="0">
                <a:latin typeface="Trebuchet MS"/>
                <a:cs typeface="Trebuchet MS"/>
              </a:rPr>
              <a:t>於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分析「取決於</a:t>
            </a:r>
            <a:r>
              <a:rPr lang="zh-TW" altLang="en-US" sz="2400" spc="-145" dirty="0">
                <a:latin typeface="Trebuchet MS"/>
                <a:cs typeface="Trebuchet MS"/>
              </a:rPr>
              <a:t>屬性的線性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組合」的成果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78721" y="2635707"/>
            <a:ext cx="1628139" cy="217170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75"/>
              </a:spcBef>
            </a:pPr>
            <a:r>
              <a:rPr sz="2000" i="1" spc="-80" dirty="0">
                <a:latin typeface="Trebuchet MS"/>
                <a:cs typeface="Trebuchet MS"/>
              </a:rPr>
              <a:t>Lessons </a:t>
            </a:r>
            <a:r>
              <a:rPr sz="2000" i="1" spc="-135" dirty="0">
                <a:latin typeface="Trebuchet MS"/>
                <a:cs typeface="Trebuchet MS"/>
              </a:rPr>
              <a:t>3.1,</a:t>
            </a:r>
            <a:r>
              <a:rPr sz="2000" i="1" spc="-315" dirty="0">
                <a:latin typeface="Trebuchet MS"/>
                <a:cs typeface="Trebuchet MS"/>
              </a:rPr>
              <a:t> </a:t>
            </a:r>
            <a:r>
              <a:rPr sz="2000" i="1" spc="-105" dirty="0">
                <a:latin typeface="Trebuchet MS"/>
                <a:cs typeface="Trebuchet MS"/>
              </a:rPr>
              <a:t>3.2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80"/>
              </a:spcBef>
            </a:pPr>
            <a:r>
              <a:rPr sz="2000" i="1" spc="-80" dirty="0">
                <a:latin typeface="Trebuchet MS"/>
                <a:cs typeface="Trebuchet MS"/>
              </a:rPr>
              <a:t>Lesson</a:t>
            </a:r>
            <a:r>
              <a:rPr sz="2000" i="1" spc="-250" dirty="0">
                <a:latin typeface="Trebuchet MS"/>
                <a:cs typeface="Trebuchet MS"/>
              </a:rPr>
              <a:t> </a:t>
            </a:r>
            <a:r>
              <a:rPr sz="2000" i="1" spc="-105" dirty="0">
                <a:latin typeface="Trebuchet MS"/>
                <a:cs typeface="Trebuchet MS"/>
              </a:rPr>
              <a:t>3.3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80"/>
              </a:spcBef>
            </a:pPr>
            <a:r>
              <a:rPr sz="2000" i="1" spc="-80" dirty="0">
                <a:latin typeface="Trebuchet MS"/>
                <a:cs typeface="Trebuchet MS"/>
              </a:rPr>
              <a:t>Lessons </a:t>
            </a:r>
            <a:r>
              <a:rPr sz="2000" i="1" spc="-135" dirty="0">
                <a:latin typeface="Trebuchet MS"/>
                <a:cs typeface="Trebuchet MS"/>
              </a:rPr>
              <a:t>3.4,</a:t>
            </a:r>
            <a:r>
              <a:rPr sz="2000" i="1" spc="-315" dirty="0">
                <a:latin typeface="Trebuchet MS"/>
                <a:cs typeface="Trebuchet MS"/>
              </a:rPr>
              <a:t> </a:t>
            </a:r>
            <a:r>
              <a:rPr sz="2000" i="1" spc="-105" dirty="0">
                <a:latin typeface="Trebuchet MS"/>
                <a:cs typeface="Trebuchet MS"/>
              </a:rPr>
              <a:t>3.5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80"/>
              </a:spcBef>
            </a:pPr>
            <a:r>
              <a:rPr sz="2000" i="1" spc="-80" dirty="0">
                <a:latin typeface="Trebuchet MS"/>
                <a:cs typeface="Trebuchet MS"/>
              </a:rPr>
              <a:t>Lesson</a:t>
            </a:r>
            <a:r>
              <a:rPr sz="2000" i="1" spc="-250" dirty="0">
                <a:latin typeface="Trebuchet MS"/>
                <a:cs typeface="Trebuchet MS"/>
              </a:rPr>
              <a:t> </a:t>
            </a:r>
            <a:r>
              <a:rPr sz="2000" i="1" spc="-105" dirty="0">
                <a:latin typeface="Trebuchet MS"/>
                <a:cs typeface="Trebuchet MS"/>
              </a:rPr>
              <a:t>3.6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80"/>
              </a:spcBef>
            </a:pPr>
            <a:r>
              <a:rPr sz="2000" i="1" spc="-90" dirty="0">
                <a:latin typeface="Trebuchet MS"/>
                <a:cs typeface="Trebuchet MS"/>
              </a:rPr>
              <a:t>Class</a:t>
            </a:r>
            <a:r>
              <a:rPr sz="2000" i="1" spc="-240" dirty="0">
                <a:latin typeface="Trebuchet MS"/>
                <a:cs typeface="Trebuchet MS"/>
              </a:rPr>
              <a:t> </a:t>
            </a:r>
            <a:r>
              <a:rPr sz="2000" i="1" spc="-40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182" y="5202982"/>
            <a:ext cx="7891018" cy="95603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91795" indent="-379730">
              <a:lnSpc>
                <a:spcPct val="100000"/>
              </a:lnSpc>
              <a:spcBef>
                <a:spcPts val="715"/>
              </a:spcBef>
              <a:buFont typeface="Wingdings"/>
              <a:buChar char=""/>
              <a:tabLst>
                <a:tab pos="392430" algn="l"/>
              </a:tabLst>
            </a:pPr>
            <a:r>
              <a:rPr lang="zh-TW" altLang="en-US" sz="2800" spc="-110" dirty="0" smtClean="0">
                <a:latin typeface="Trebuchet MS"/>
                <a:cs typeface="Trebuchet MS"/>
              </a:rPr>
              <a:t>機器學習演算法的成功取決於其應用的領域</a:t>
            </a:r>
            <a:endParaRPr sz="2800" dirty="0">
              <a:latin typeface="Trebuchet MS"/>
              <a:cs typeface="Trebuchet MS"/>
            </a:endParaRPr>
          </a:p>
          <a:p>
            <a:pPr marL="582295">
              <a:lnSpc>
                <a:spcPct val="100000"/>
              </a:lnSpc>
              <a:spcBef>
                <a:spcPts val="525"/>
              </a:spcBef>
            </a:pPr>
            <a:r>
              <a:rPr sz="2400" spc="310" dirty="0">
                <a:latin typeface="Trebuchet MS"/>
                <a:cs typeface="Trebuchet MS"/>
              </a:rPr>
              <a:t>–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lang="zh-TW" altLang="en-US" sz="2400" spc="-254" dirty="0" smtClean="0">
                <a:latin typeface="Trebuchet MS"/>
                <a:cs typeface="Trebuchet MS"/>
              </a:rPr>
              <a:t>資料探勘是一個實作性的科學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4536" y="1422908"/>
            <a:ext cx="59277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45" dirty="0" smtClean="0">
                <a:latin typeface="Trebuchet MS"/>
                <a:cs typeface="Trebuchet MS"/>
              </a:rPr>
              <a:t>簡單的演算法通常都表現得很不錯</a:t>
            </a:r>
            <a:r>
              <a:rPr lang="zh-TW" altLang="en-US" sz="2800" b="1" spc="-150" dirty="0" smtClean="0">
                <a:latin typeface="Trebuchet MS"/>
                <a:cs typeface="Trebuchet MS"/>
              </a:rPr>
              <a:t>！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4259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3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2</a:t>
            </a:r>
            <a:endParaRPr sz="20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125" dirty="0" smtClean="0">
                <a:latin typeface="Trebuchet MS"/>
                <a:cs typeface="Trebuchet MS"/>
              </a:rPr>
              <a:t>過度擬合</a:t>
            </a:r>
            <a:r>
              <a:rPr lang="en-US" altLang="zh-TW" sz="2000" i="1" spc="-125" dirty="0" smtClean="0">
                <a:latin typeface="Trebuchet MS"/>
                <a:cs typeface="Trebuchet MS"/>
              </a:rPr>
              <a:t>(overfitting)</a:t>
            </a:r>
          </a:p>
          <a:p>
            <a:pPr marL="1905" algn="ctr">
              <a:lnSpc>
                <a:spcPct val="100000"/>
              </a:lnSpc>
              <a:spcBef>
                <a:spcPts val="1500"/>
              </a:spcBef>
            </a:pPr>
            <a:r>
              <a:rPr sz="2300" spc="-75" dirty="0" smtClean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3692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3.2</a:t>
            </a:r>
            <a:r>
              <a:rPr sz="3200" spc="-350" dirty="0"/>
              <a:t> </a:t>
            </a:r>
            <a:r>
              <a:rPr lang="zh-TW" altLang="en-US" sz="3200" spc="-225" dirty="0" smtClean="0"/>
              <a:t>過度擬合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56" y="4779264"/>
            <a:ext cx="2019300" cy="154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57527" y="4504944"/>
            <a:ext cx="3446145" cy="2353310"/>
            <a:chOff x="1557527" y="4504944"/>
            <a:chExt cx="3446145" cy="2353310"/>
          </a:xfrm>
        </p:grpSpPr>
        <p:sp>
          <p:nvSpPr>
            <p:cNvPr id="17" name="object 1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4504944"/>
              <a:ext cx="3445764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64429" y="2282951"/>
            <a:ext cx="4980940" cy="4051935"/>
            <a:chOff x="4964429" y="2282951"/>
            <a:chExt cx="4980940" cy="4051935"/>
          </a:xfrm>
        </p:grpSpPr>
        <p:sp>
          <p:nvSpPr>
            <p:cNvPr id="22" name="object 22"/>
            <p:cNvSpPr/>
            <p:nvPr/>
          </p:nvSpPr>
          <p:spPr>
            <a:xfrm>
              <a:off x="4964430" y="2426969"/>
              <a:ext cx="939165" cy="3907790"/>
            </a:xfrm>
            <a:custGeom>
              <a:avLst/>
              <a:gdLst/>
              <a:ahLst/>
              <a:cxnLst/>
              <a:rect l="l" t="t" r="r" b="b"/>
              <a:pathLst>
                <a:path w="939164" h="3907790">
                  <a:moveTo>
                    <a:pt x="928116" y="1521726"/>
                  </a:moveTo>
                  <a:lnTo>
                    <a:pt x="813816" y="1516392"/>
                  </a:lnTo>
                  <a:lnTo>
                    <a:pt x="757428" y="1514106"/>
                  </a:lnTo>
                  <a:lnTo>
                    <a:pt x="585978" y="1504962"/>
                  </a:lnTo>
                  <a:lnTo>
                    <a:pt x="414528" y="1491246"/>
                  </a:lnTo>
                  <a:lnTo>
                    <a:pt x="358140" y="1485912"/>
                  </a:lnTo>
                  <a:lnTo>
                    <a:pt x="300990" y="1479816"/>
                  </a:lnTo>
                  <a:lnTo>
                    <a:pt x="243840" y="1472958"/>
                  </a:lnTo>
                  <a:lnTo>
                    <a:pt x="186690" y="1466862"/>
                  </a:lnTo>
                  <a:lnTo>
                    <a:pt x="129540" y="1459242"/>
                  </a:lnTo>
                  <a:lnTo>
                    <a:pt x="15240" y="1445526"/>
                  </a:lnTo>
                  <a:lnTo>
                    <a:pt x="11430" y="1473720"/>
                  </a:lnTo>
                  <a:lnTo>
                    <a:pt x="125730" y="1488198"/>
                  </a:lnTo>
                  <a:lnTo>
                    <a:pt x="240030" y="1501914"/>
                  </a:lnTo>
                  <a:lnTo>
                    <a:pt x="355092" y="1514106"/>
                  </a:lnTo>
                  <a:lnTo>
                    <a:pt x="469392" y="1524774"/>
                  </a:lnTo>
                  <a:lnTo>
                    <a:pt x="526542" y="1529346"/>
                  </a:lnTo>
                  <a:lnTo>
                    <a:pt x="640842" y="1536966"/>
                  </a:lnTo>
                  <a:lnTo>
                    <a:pt x="698754" y="1540014"/>
                  </a:lnTo>
                  <a:lnTo>
                    <a:pt x="755904" y="1542300"/>
                  </a:lnTo>
                  <a:lnTo>
                    <a:pt x="813054" y="1545348"/>
                  </a:lnTo>
                  <a:lnTo>
                    <a:pt x="927354" y="1549920"/>
                  </a:lnTo>
                  <a:lnTo>
                    <a:pt x="928116" y="1521726"/>
                  </a:lnTo>
                  <a:close/>
                </a:path>
                <a:path w="939164" h="3907790">
                  <a:moveTo>
                    <a:pt x="932688" y="787146"/>
                  </a:moveTo>
                  <a:lnTo>
                    <a:pt x="923544" y="760476"/>
                  </a:lnTo>
                  <a:lnTo>
                    <a:pt x="866394" y="779526"/>
                  </a:lnTo>
                  <a:lnTo>
                    <a:pt x="808482" y="799338"/>
                  </a:lnTo>
                  <a:lnTo>
                    <a:pt x="751332" y="819912"/>
                  </a:lnTo>
                  <a:lnTo>
                    <a:pt x="664464" y="855726"/>
                  </a:lnTo>
                  <a:lnTo>
                    <a:pt x="607314" y="882396"/>
                  </a:lnTo>
                  <a:lnTo>
                    <a:pt x="549402" y="912114"/>
                  </a:lnTo>
                  <a:lnTo>
                    <a:pt x="491490" y="946404"/>
                  </a:lnTo>
                  <a:lnTo>
                    <a:pt x="462534" y="965454"/>
                  </a:lnTo>
                  <a:lnTo>
                    <a:pt x="448056" y="974598"/>
                  </a:lnTo>
                  <a:lnTo>
                    <a:pt x="433578" y="985266"/>
                  </a:lnTo>
                  <a:lnTo>
                    <a:pt x="404622" y="1005840"/>
                  </a:lnTo>
                  <a:lnTo>
                    <a:pt x="375666" y="1027938"/>
                  </a:lnTo>
                  <a:lnTo>
                    <a:pt x="318516" y="1074420"/>
                  </a:lnTo>
                  <a:lnTo>
                    <a:pt x="289560" y="1099566"/>
                  </a:lnTo>
                  <a:lnTo>
                    <a:pt x="232410" y="1150620"/>
                  </a:lnTo>
                  <a:lnTo>
                    <a:pt x="203454" y="1177290"/>
                  </a:lnTo>
                  <a:lnTo>
                    <a:pt x="175260" y="1203960"/>
                  </a:lnTo>
                  <a:lnTo>
                    <a:pt x="146304" y="1232154"/>
                  </a:lnTo>
                  <a:lnTo>
                    <a:pt x="117348" y="1259586"/>
                  </a:lnTo>
                  <a:lnTo>
                    <a:pt x="89154" y="1287780"/>
                  </a:lnTo>
                  <a:lnTo>
                    <a:pt x="60198" y="1315974"/>
                  </a:lnTo>
                  <a:lnTo>
                    <a:pt x="3048" y="1373124"/>
                  </a:lnTo>
                  <a:lnTo>
                    <a:pt x="23622" y="1393698"/>
                  </a:lnTo>
                  <a:lnTo>
                    <a:pt x="108966" y="1308354"/>
                  </a:lnTo>
                  <a:lnTo>
                    <a:pt x="137922" y="1280160"/>
                  </a:lnTo>
                  <a:lnTo>
                    <a:pt x="166116" y="1251966"/>
                  </a:lnTo>
                  <a:lnTo>
                    <a:pt x="223266" y="1197864"/>
                  </a:lnTo>
                  <a:lnTo>
                    <a:pt x="251460" y="1171956"/>
                  </a:lnTo>
                  <a:lnTo>
                    <a:pt x="308610" y="1120902"/>
                  </a:lnTo>
                  <a:lnTo>
                    <a:pt x="393954" y="1050036"/>
                  </a:lnTo>
                  <a:lnTo>
                    <a:pt x="450342" y="1008126"/>
                  </a:lnTo>
                  <a:lnTo>
                    <a:pt x="493014" y="979170"/>
                  </a:lnTo>
                  <a:lnTo>
                    <a:pt x="534924" y="953262"/>
                  </a:lnTo>
                  <a:lnTo>
                    <a:pt x="592074" y="922020"/>
                  </a:lnTo>
                  <a:lnTo>
                    <a:pt x="676656" y="881634"/>
                  </a:lnTo>
                  <a:lnTo>
                    <a:pt x="761238" y="846582"/>
                  </a:lnTo>
                  <a:lnTo>
                    <a:pt x="790194" y="836676"/>
                  </a:lnTo>
                  <a:lnTo>
                    <a:pt x="818388" y="826008"/>
                  </a:lnTo>
                  <a:lnTo>
                    <a:pt x="875538" y="806196"/>
                  </a:lnTo>
                  <a:lnTo>
                    <a:pt x="932688" y="787146"/>
                  </a:lnTo>
                  <a:close/>
                </a:path>
                <a:path w="939164" h="3907790">
                  <a:moveTo>
                    <a:pt x="933450" y="2284476"/>
                  </a:moveTo>
                  <a:lnTo>
                    <a:pt x="876300" y="2260854"/>
                  </a:lnTo>
                  <a:lnTo>
                    <a:pt x="848106" y="2248662"/>
                  </a:lnTo>
                  <a:lnTo>
                    <a:pt x="819150" y="2236470"/>
                  </a:lnTo>
                  <a:lnTo>
                    <a:pt x="790956" y="2223516"/>
                  </a:lnTo>
                  <a:lnTo>
                    <a:pt x="734568" y="2196084"/>
                  </a:lnTo>
                  <a:lnTo>
                    <a:pt x="705612" y="2182368"/>
                  </a:lnTo>
                  <a:lnTo>
                    <a:pt x="677418" y="2167128"/>
                  </a:lnTo>
                  <a:lnTo>
                    <a:pt x="649224" y="2151126"/>
                  </a:lnTo>
                  <a:lnTo>
                    <a:pt x="621030" y="2134362"/>
                  </a:lnTo>
                  <a:lnTo>
                    <a:pt x="592836" y="2116074"/>
                  </a:lnTo>
                  <a:lnTo>
                    <a:pt x="578358" y="2106930"/>
                  </a:lnTo>
                  <a:lnTo>
                    <a:pt x="564642" y="2097024"/>
                  </a:lnTo>
                  <a:lnTo>
                    <a:pt x="550164" y="2087118"/>
                  </a:lnTo>
                  <a:lnTo>
                    <a:pt x="521970" y="2066544"/>
                  </a:lnTo>
                  <a:lnTo>
                    <a:pt x="493776" y="2044446"/>
                  </a:lnTo>
                  <a:lnTo>
                    <a:pt x="465582" y="2020824"/>
                  </a:lnTo>
                  <a:lnTo>
                    <a:pt x="437388" y="1995678"/>
                  </a:lnTo>
                  <a:lnTo>
                    <a:pt x="423672" y="1982724"/>
                  </a:lnTo>
                  <a:lnTo>
                    <a:pt x="409194" y="1969770"/>
                  </a:lnTo>
                  <a:lnTo>
                    <a:pt x="394716" y="1956054"/>
                  </a:lnTo>
                  <a:lnTo>
                    <a:pt x="381000" y="1941576"/>
                  </a:lnTo>
                  <a:lnTo>
                    <a:pt x="366522" y="1927860"/>
                  </a:lnTo>
                  <a:lnTo>
                    <a:pt x="338328" y="1898142"/>
                  </a:lnTo>
                  <a:lnTo>
                    <a:pt x="281178" y="1836420"/>
                  </a:lnTo>
                  <a:lnTo>
                    <a:pt x="252984" y="1804416"/>
                  </a:lnTo>
                  <a:lnTo>
                    <a:pt x="224028" y="1770888"/>
                  </a:lnTo>
                  <a:lnTo>
                    <a:pt x="195834" y="1737360"/>
                  </a:lnTo>
                  <a:lnTo>
                    <a:pt x="167640" y="1703070"/>
                  </a:lnTo>
                  <a:lnTo>
                    <a:pt x="138684" y="1668780"/>
                  </a:lnTo>
                  <a:lnTo>
                    <a:pt x="24384" y="1527048"/>
                  </a:lnTo>
                  <a:lnTo>
                    <a:pt x="2286" y="1544574"/>
                  </a:lnTo>
                  <a:lnTo>
                    <a:pt x="59436" y="1616202"/>
                  </a:lnTo>
                  <a:lnTo>
                    <a:pt x="88392" y="1651254"/>
                  </a:lnTo>
                  <a:lnTo>
                    <a:pt x="116586" y="1686306"/>
                  </a:lnTo>
                  <a:lnTo>
                    <a:pt x="173736" y="1755648"/>
                  </a:lnTo>
                  <a:lnTo>
                    <a:pt x="202692" y="1789938"/>
                  </a:lnTo>
                  <a:lnTo>
                    <a:pt x="230886" y="1822704"/>
                  </a:lnTo>
                  <a:lnTo>
                    <a:pt x="259842" y="1855470"/>
                  </a:lnTo>
                  <a:lnTo>
                    <a:pt x="288798" y="1886712"/>
                  </a:lnTo>
                  <a:lnTo>
                    <a:pt x="316992" y="1917954"/>
                  </a:lnTo>
                  <a:lnTo>
                    <a:pt x="345948" y="1947672"/>
                  </a:lnTo>
                  <a:lnTo>
                    <a:pt x="374904" y="1976628"/>
                  </a:lnTo>
                  <a:lnTo>
                    <a:pt x="403860" y="2004060"/>
                  </a:lnTo>
                  <a:lnTo>
                    <a:pt x="432816" y="2029968"/>
                  </a:lnTo>
                  <a:lnTo>
                    <a:pt x="461772" y="2054352"/>
                  </a:lnTo>
                  <a:lnTo>
                    <a:pt x="475488" y="2066544"/>
                  </a:lnTo>
                  <a:lnTo>
                    <a:pt x="533400" y="2110740"/>
                  </a:lnTo>
                  <a:lnTo>
                    <a:pt x="605790" y="2157984"/>
                  </a:lnTo>
                  <a:lnTo>
                    <a:pt x="692658" y="2207514"/>
                  </a:lnTo>
                  <a:lnTo>
                    <a:pt x="749808" y="2235708"/>
                  </a:lnTo>
                  <a:lnTo>
                    <a:pt x="807720" y="2262378"/>
                  </a:lnTo>
                  <a:lnTo>
                    <a:pt x="836676" y="2274570"/>
                  </a:lnTo>
                  <a:lnTo>
                    <a:pt x="922020" y="2311146"/>
                  </a:lnTo>
                  <a:lnTo>
                    <a:pt x="933450" y="2284476"/>
                  </a:lnTo>
                  <a:close/>
                </a:path>
                <a:path w="939164" h="3907790">
                  <a:moveTo>
                    <a:pt x="935736" y="23622"/>
                  </a:moveTo>
                  <a:lnTo>
                    <a:pt x="919734" y="0"/>
                  </a:lnTo>
                  <a:lnTo>
                    <a:pt x="890778" y="20574"/>
                  </a:lnTo>
                  <a:lnTo>
                    <a:pt x="862584" y="41148"/>
                  </a:lnTo>
                  <a:lnTo>
                    <a:pt x="833628" y="61722"/>
                  </a:lnTo>
                  <a:lnTo>
                    <a:pt x="775716" y="105156"/>
                  </a:lnTo>
                  <a:lnTo>
                    <a:pt x="718566" y="151638"/>
                  </a:lnTo>
                  <a:lnTo>
                    <a:pt x="660654" y="202692"/>
                  </a:lnTo>
                  <a:lnTo>
                    <a:pt x="631698" y="230124"/>
                  </a:lnTo>
                  <a:lnTo>
                    <a:pt x="602742" y="259842"/>
                  </a:lnTo>
                  <a:lnTo>
                    <a:pt x="560070" y="307086"/>
                  </a:lnTo>
                  <a:lnTo>
                    <a:pt x="531114" y="340614"/>
                  </a:lnTo>
                  <a:lnTo>
                    <a:pt x="487680" y="395478"/>
                  </a:lnTo>
                  <a:lnTo>
                    <a:pt x="458724" y="435102"/>
                  </a:lnTo>
                  <a:lnTo>
                    <a:pt x="429768" y="477774"/>
                  </a:lnTo>
                  <a:lnTo>
                    <a:pt x="401574" y="521970"/>
                  </a:lnTo>
                  <a:lnTo>
                    <a:pt x="372618" y="568452"/>
                  </a:lnTo>
                  <a:lnTo>
                    <a:pt x="343662" y="617220"/>
                  </a:lnTo>
                  <a:lnTo>
                    <a:pt x="286512" y="719328"/>
                  </a:lnTo>
                  <a:lnTo>
                    <a:pt x="257556" y="773430"/>
                  </a:lnTo>
                  <a:lnTo>
                    <a:pt x="200406" y="884682"/>
                  </a:lnTo>
                  <a:lnTo>
                    <a:pt x="172212" y="942594"/>
                  </a:lnTo>
                  <a:lnTo>
                    <a:pt x="143256" y="1000506"/>
                  </a:lnTo>
                  <a:lnTo>
                    <a:pt x="57912" y="1179588"/>
                  </a:lnTo>
                  <a:lnTo>
                    <a:pt x="762" y="1300746"/>
                  </a:lnTo>
                  <a:lnTo>
                    <a:pt x="26670" y="1312938"/>
                  </a:lnTo>
                  <a:lnTo>
                    <a:pt x="83820" y="1191780"/>
                  </a:lnTo>
                  <a:lnTo>
                    <a:pt x="140970" y="1072134"/>
                  </a:lnTo>
                  <a:lnTo>
                    <a:pt x="197358" y="954786"/>
                  </a:lnTo>
                  <a:lnTo>
                    <a:pt x="226314" y="897636"/>
                  </a:lnTo>
                  <a:lnTo>
                    <a:pt x="254508" y="841248"/>
                  </a:lnTo>
                  <a:lnTo>
                    <a:pt x="311658" y="733044"/>
                  </a:lnTo>
                  <a:lnTo>
                    <a:pt x="368808" y="630936"/>
                  </a:lnTo>
                  <a:lnTo>
                    <a:pt x="397002" y="582930"/>
                  </a:lnTo>
                  <a:lnTo>
                    <a:pt x="454152" y="493014"/>
                  </a:lnTo>
                  <a:lnTo>
                    <a:pt x="482346" y="451866"/>
                  </a:lnTo>
                  <a:lnTo>
                    <a:pt x="510540" y="413004"/>
                  </a:lnTo>
                  <a:lnTo>
                    <a:pt x="538734" y="376428"/>
                  </a:lnTo>
                  <a:lnTo>
                    <a:pt x="567690" y="342138"/>
                  </a:lnTo>
                  <a:lnTo>
                    <a:pt x="581406" y="325374"/>
                  </a:lnTo>
                  <a:lnTo>
                    <a:pt x="609600" y="294132"/>
                  </a:lnTo>
                  <a:lnTo>
                    <a:pt x="624078" y="279654"/>
                  </a:lnTo>
                  <a:lnTo>
                    <a:pt x="637794" y="264414"/>
                  </a:lnTo>
                  <a:lnTo>
                    <a:pt x="652272" y="250698"/>
                  </a:lnTo>
                  <a:lnTo>
                    <a:pt x="665988" y="236982"/>
                  </a:lnTo>
                  <a:lnTo>
                    <a:pt x="680466" y="223266"/>
                  </a:lnTo>
                  <a:lnTo>
                    <a:pt x="736854" y="172974"/>
                  </a:lnTo>
                  <a:lnTo>
                    <a:pt x="765810" y="150114"/>
                  </a:lnTo>
                  <a:lnTo>
                    <a:pt x="794004" y="127254"/>
                  </a:lnTo>
                  <a:lnTo>
                    <a:pt x="850392" y="84582"/>
                  </a:lnTo>
                  <a:lnTo>
                    <a:pt x="879348" y="64008"/>
                  </a:lnTo>
                  <a:lnTo>
                    <a:pt x="907542" y="43434"/>
                  </a:lnTo>
                  <a:lnTo>
                    <a:pt x="935736" y="23622"/>
                  </a:lnTo>
                  <a:close/>
                </a:path>
                <a:path w="939164" h="3907790">
                  <a:moveTo>
                    <a:pt x="937260" y="3124962"/>
                  </a:moveTo>
                  <a:lnTo>
                    <a:pt x="908304" y="3101340"/>
                  </a:lnTo>
                  <a:lnTo>
                    <a:pt x="880110" y="3076956"/>
                  </a:lnTo>
                  <a:lnTo>
                    <a:pt x="851154" y="3053334"/>
                  </a:lnTo>
                  <a:lnTo>
                    <a:pt x="822960" y="3028188"/>
                  </a:lnTo>
                  <a:lnTo>
                    <a:pt x="766572" y="2976372"/>
                  </a:lnTo>
                  <a:lnTo>
                    <a:pt x="737616" y="2948940"/>
                  </a:lnTo>
                  <a:lnTo>
                    <a:pt x="723900" y="2934462"/>
                  </a:lnTo>
                  <a:lnTo>
                    <a:pt x="709422" y="2919984"/>
                  </a:lnTo>
                  <a:lnTo>
                    <a:pt x="695706" y="2904744"/>
                  </a:lnTo>
                  <a:lnTo>
                    <a:pt x="681228" y="2889504"/>
                  </a:lnTo>
                  <a:lnTo>
                    <a:pt x="666750" y="2873502"/>
                  </a:lnTo>
                  <a:lnTo>
                    <a:pt x="638556" y="2840736"/>
                  </a:lnTo>
                  <a:lnTo>
                    <a:pt x="610362" y="2806446"/>
                  </a:lnTo>
                  <a:lnTo>
                    <a:pt x="567690" y="2750058"/>
                  </a:lnTo>
                  <a:lnTo>
                    <a:pt x="539496" y="2709672"/>
                  </a:lnTo>
                  <a:lnTo>
                    <a:pt x="525780" y="2688336"/>
                  </a:lnTo>
                  <a:lnTo>
                    <a:pt x="496824" y="2644140"/>
                  </a:lnTo>
                  <a:lnTo>
                    <a:pt x="454914" y="2571750"/>
                  </a:lnTo>
                  <a:lnTo>
                    <a:pt x="425958" y="2520696"/>
                  </a:lnTo>
                  <a:lnTo>
                    <a:pt x="397764" y="2465832"/>
                  </a:lnTo>
                  <a:lnTo>
                    <a:pt x="369570" y="2409444"/>
                  </a:lnTo>
                  <a:lnTo>
                    <a:pt x="340614" y="2350770"/>
                  </a:lnTo>
                  <a:lnTo>
                    <a:pt x="312420" y="2289810"/>
                  </a:lnTo>
                  <a:lnTo>
                    <a:pt x="283464" y="2226564"/>
                  </a:lnTo>
                  <a:lnTo>
                    <a:pt x="226314" y="2095500"/>
                  </a:lnTo>
                  <a:lnTo>
                    <a:pt x="169164" y="1959864"/>
                  </a:lnTo>
                  <a:lnTo>
                    <a:pt x="83820" y="1749552"/>
                  </a:lnTo>
                  <a:lnTo>
                    <a:pt x="26670" y="1606296"/>
                  </a:lnTo>
                  <a:lnTo>
                    <a:pt x="0" y="1616964"/>
                  </a:lnTo>
                  <a:lnTo>
                    <a:pt x="57150" y="1760220"/>
                  </a:lnTo>
                  <a:lnTo>
                    <a:pt x="114300" y="1901190"/>
                  </a:lnTo>
                  <a:lnTo>
                    <a:pt x="143256" y="1970532"/>
                  </a:lnTo>
                  <a:lnTo>
                    <a:pt x="171450" y="2039112"/>
                  </a:lnTo>
                  <a:lnTo>
                    <a:pt x="228600" y="2173224"/>
                  </a:lnTo>
                  <a:lnTo>
                    <a:pt x="257556" y="2237994"/>
                  </a:lnTo>
                  <a:lnTo>
                    <a:pt x="314706" y="2362962"/>
                  </a:lnTo>
                  <a:lnTo>
                    <a:pt x="371856" y="2478786"/>
                  </a:lnTo>
                  <a:lnTo>
                    <a:pt x="400812" y="2533650"/>
                  </a:lnTo>
                  <a:lnTo>
                    <a:pt x="429768" y="2585466"/>
                  </a:lnTo>
                  <a:lnTo>
                    <a:pt x="457962" y="2634996"/>
                  </a:lnTo>
                  <a:lnTo>
                    <a:pt x="501396" y="2704338"/>
                  </a:lnTo>
                  <a:lnTo>
                    <a:pt x="544830" y="2766822"/>
                  </a:lnTo>
                  <a:lnTo>
                    <a:pt x="559308" y="2785872"/>
                  </a:lnTo>
                  <a:lnTo>
                    <a:pt x="573786" y="2805684"/>
                  </a:lnTo>
                  <a:lnTo>
                    <a:pt x="588264" y="2823972"/>
                  </a:lnTo>
                  <a:lnTo>
                    <a:pt x="602742" y="2841498"/>
                  </a:lnTo>
                  <a:lnTo>
                    <a:pt x="616458" y="2859024"/>
                  </a:lnTo>
                  <a:lnTo>
                    <a:pt x="645414" y="2892552"/>
                  </a:lnTo>
                  <a:lnTo>
                    <a:pt x="674370" y="2924556"/>
                  </a:lnTo>
                  <a:lnTo>
                    <a:pt x="732282" y="2983230"/>
                  </a:lnTo>
                  <a:lnTo>
                    <a:pt x="774954" y="3023616"/>
                  </a:lnTo>
                  <a:lnTo>
                    <a:pt x="803910" y="3049524"/>
                  </a:lnTo>
                  <a:lnTo>
                    <a:pt x="861060" y="3099054"/>
                  </a:lnTo>
                  <a:lnTo>
                    <a:pt x="918972" y="3147060"/>
                  </a:lnTo>
                  <a:lnTo>
                    <a:pt x="937260" y="3124962"/>
                  </a:lnTo>
                  <a:close/>
                </a:path>
                <a:path w="939164" h="3907790">
                  <a:moveTo>
                    <a:pt x="938784" y="3888486"/>
                  </a:moveTo>
                  <a:lnTo>
                    <a:pt x="909828" y="3855720"/>
                  </a:lnTo>
                  <a:lnTo>
                    <a:pt x="881634" y="3821430"/>
                  </a:lnTo>
                  <a:lnTo>
                    <a:pt x="853440" y="3787902"/>
                  </a:lnTo>
                  <a:lnTo>
                    <a:pt x="824484" y="3752850"/>
                  </a:lnTo>
                  <a:lnTo>
                    <a:pt x="781812" y="3698748"/>
                  </a:lnTo>
                  <a:lnTo>
                    <a:pt x="768096" y="3679698"/>
                  </a:lnTo>
                  <a:lnTo>
                    <a:pt x="739140" y="3641598"/>
                  </a:lnTo>
                  <a:lnTo>
                    <a:pt x="710946" y="3601212"/>
                  </a:lnTo>
                  <a:lnTo>
                    <a:pt x="697230" y="3579876"/>
                  </a:lnTo>
                  <a:lnTo>
                    <a:pt x="682752" y="3558540"/>
                  </a:lnTo>
                  <a:lnTo>
                    <a:pt x="668274" y="3536442"/>
                  </a:lnTo>
                  <a:lnTo>
                    <a:pt x="654558" y="3513582"/>
                  </a:lnTo>
                  <a:lnTo>
                    <a:pt x="640080" y="3490722"/>
                  </a:lnTo>
                  <a:lnTo>
                    <a:pt x="625602" y="3466338"/>
                  </a:lnTo>
                  <a:lnTo>
                    <a:pt x="582930" y="3390138"/>
                  </a:lnTo>
                  <a:lnTo>
                    <a:pt x="569214" y="3362706"/>
                  </a:lnTo>
                  <a:lnTo>
                    <a:pt x="554736" y="3334512"/>
                  </a:lnTo>
                  <a:lnTo>
                    <a:pt x="526542" y="3276600"/>
                  </a:lnTo>
                  <a:lnTo>
                    <a:pt x="483870" y="3181350"/>
                  </a:lnTo>
                  <a:lnTo>
                    <a:pt x="455676" y="3112770"/>
                  </a:lnTo>
                  <a:lnTo>
                    <a:pt x="441198" y="3076956"/>
                  </a:lnTo>
                  <a:lnTo>
                    <a:pt x="426720" y="3040380"/>
                  </a:lnTo>
                  <a:lnTo>
                    <a:pt x="412242" y="3003042"/>
                  </a:lnTo>
                  <a:lnTo>
                    <a:pt x="398526" y="2964180"/>
                  </a:lnTo>
                  <a:lnTo>
                    <a:pt x="384048" y="2925318"/>
                  </a:lnTo>
                  <a:lnTo>
                    <a:pt x="369570" y="2884932"/>
                  </a:lnTo>
                  <a:lnTo>
                    <a:pt x="355854" y="2843784"/>
                  </a:lnTo>
                  <a:lnTo>
                    <a:pt x="341376" y="2801874"/>
                  </a:lnTo>
                  <a:lnTo>
                    <a:pt x="312420" y="2716530"/>
                  </a:lnTo>
                  <a:lnTo>
                    <a:pt x="284226" y="2628900"/>
                  </a:lnTo>
                  <a:lnTo>
                    <a:pt x="227076" y="2445258"/>
                  </a:lnTo>
                  <a:lnTo>
                    <a:pt x="198882" y="2350770"/>
                  </a:lnTo>
                  <a:lnTo>
                    <a:pt x="169926" y="2254758"/>
                  </a:lnTo>
                  <a:lnTo>
                    <a:pt x="112776" y="2058924"/>
                  </a:lnTo>
                  <a:lnTo>
                    <a:pt x="27432" y="1760220"/>
                  </a:lnTo>
                  <a:lnTo>
                    <a:pt x="0" y="1768602"/>
                  </a:lnTo>
                  <a:lnTo>
                    <a:pt x="85344" y="2067306"/>
                  </a:lnTo>
                  <a:lnTo>
                    <a:pt x="114300" y="2165604"/>
                  </a:lnTo>
                  <a:lnTo>
                    <a:pt x="142494" y="2263140"/>
                  </a:lnTo>
                  <a:lnTo>
                    <a:pt x="171450" y="2359152"/>
                  </a:lnTo>
                  <a:lnTo>
                    <a:pt x="199644" y="2453640"/>
                  </a:lnTo>
                  <a:lnTo>
                    <a:pt x="256794" y="2637282"/>
                  </a:lnTo>
                  <a:lnTo>
                    <a:pt x="313944" y="2811018"/>
                  </a:lnTo>
                  <a:lnTo>
                    <a:pt x="342900" y="2894076"/>
                  </a:lnTo>
                  <a:lnTo>
                    <a:pt x="357378" y="2934462"/>
                  </a:lnTo>
                  <a:lnTo>
                    <a:pt x="371856" y="2974086"/>
                  </a:lnTo>
                  <a:lnTo>
                    <a:pt x="385572" y="3012948"/>
                  </a:lnTo>
                  <a:lnTo>
                    <a:pt x="414528" y="3087624"/>
                  </a:lnTo>
                  <a:lnTo>
                    <a:pt x="429006" y="3123438"/>
                  </a:lnTo>
                  <a:lnTo>
                    <a:pt x="457200" y="3192018"/>
                  </a:lnTo>
                  <a:lnTo>
                    <a:pt x="486156" y="3257550"/>
                  </a:lnTo>
                  <a:lnTo>
                    <a:pt x="515112" y="3318510"/>
                  </a:lnTo>
                  <a:lnTo>
                    <a:pt x="529590" y="3347466"/>
                  </a:lnTo>
                  <a:lnTo>
                    <a:pt x="543306" y="3375660"/>
                  </a:lnTo>
                  <a:lnTo>
                    <a:pt x="572262" y="3429762"/>
                  </a:lnTo>
                  <a:lnTo>
                    <a:pt x="601218" y="3480816"/>
                  </a:lnTo>
                  <a:lnTo>
                    <a:pt x="630174" y="3528822"/>
                  </a:lnTo>
                  <a:lnTo>
                    <a:pt x="643890" y="3551682"/>
                  </a:lnTo>
                  <a:lnTo>
                    <a:pt x="672846" y="3595878"/>
                  </a:lnTo>
                  <a:lnTo>
                    <a:pt x="716280" y="3658362"/>
                  </a:lnTo>
                  <a:lnTo>
                    <a:pt x="745236" y="3697224"/>
                  </a:lnTo>
                  <a:lnTo>
                    <a:pt x="758952" y="3716274"/>
                  </a:lnTo>
                  <a:lnTo>
                    <a:pt x="802386" y="3771138"/>
                  </a:lnTo>
                  <a:lnTo>
                    <a:pt x="859536" y="3840480"/>
                  </a:lnTo>
                  <a:lnTo>
                    <a:pt x="888492" y="3874008"/>
                  </a:lnTo>
                  <a:lnTo>
                    <a:pt x="916686" y="3907536"/>
                  </a:lnTo>
                  <a:lnTo>
                    <a:pt x="938784" y="388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545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8067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92546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3.1 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簡單第一！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78067" y="3044951"/>
            <a:ext cx="4067175" cy="375285"/>
            <a:chOff x="5878067" y="3044951"/>
            <a:chExt cx="4067175" cy="375285"/>
          </a:xfrm>
        </p:grpSpPr>
        <p:sp>
          <p:nvSpPr>
            <p:cNvPr id="27" name="object 27"/>
            <p:cNvSpPr/>
            <p:nvPr/>
          </p:nvSpPr>
          <p:spPr>
            <a:xfrm>
              <a:off x="5892545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8067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92546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3.2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過度擬合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78067" y="3808476"/>
            <a:ext cx="4067175" cy="2646680"/>
            <a:chOff x="5878067" y="3808476"/>
            <a:chExt cx="4067175" cy="2646680"/>
          </a:xfrm>
        </p:grpSpPr>
        <p:sp>
          <p:nvSpPr>
            <p:cNvPr id="31" name="object 31"/>
            <p:cNvSpPr/>
            <p:nvPr/>
          </p:nvSpPr>
          <p:spPr>
            <a:xfrm>
              <a:off x="5892545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067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92545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78067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2545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067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92545" y="6108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70523" y="3814064"/>
            <a:ext cx="315468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3.3 </a:t>
            </a:r>
            <a:r>
              <a:rPr sz="1800" b="1" spc="-70" dirty="0">
                <a:latin typeface="Trebuchet MS"/>
                <a:cs typeface="Trebuchet MS"/>
              </a:rPr>
              <a:t>Using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probabilities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3.4 </a:t>
            </a:r>
            <a:r>
              <a:rPr sz="1800" b="1" spc="-95" dirty="0">
                <a:latin typeface="Trebuchet MS"/>
                <a:cs typeface="Trebuchet MS"/>
              </a:rPr>
              <a:t>Decision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2778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3.5 </a:t>
            </a:r>
            <a:r>
              <a:rPr sz="1800" b="1" spc="-95" dirty="0">
                <a:latin typeface="Trebuchet MS"/>
                <a:cs typeface="Trebuchet MS"/>
              </a:rPr>
              <a:t>Pruning </a:t>
            </a:r>
            <a:r>
              <a:rPr sz="1800" b="1" spc="-105" dirty="0">
                <a:latin typeface="Trebuchet MS"/>
                <a:cs typeface="Trebuchet MS"/>
              </a:rPr>
              <a:t>decision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  </a:t>
            </a: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3.6 </a:t>
            </a:r>
            <a:r>
              <a:rPr sz="1800" b="1" spc="-100" dirty="0">
                <a:latin typeface="Trebuchet MS"/>
                <a:cs typeface="Trebuchet MS"/>
              </a:rPr>
              <a:t>Nearest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neighbor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76544" y="3569208"/>
            <a:ext cx="4120896" cy="2987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1434338"/>
            <a:ext cx="9829800" cy="356507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75" dirty="0">
                <a:latin typeface="Trebuchet MS"/>
                <a:cs typeface="Trebuchet MS"/>
              </a:rPr>
              <a:t>任何機器學習方法都有可能過度擬合</a:t>
            </a:r>
            <a:r>
              <a:rPr lang="zh-TW" altLang="en-US" sz="2400" spc="-75" dirty="0" smtClean="0">
                <a:latin typeface="Trebuchet MS"/>
                <a:cs typeface="Trebuchet MS"/>
              </a:rPr>
              <a:t>訓練資</a:t>
            </a:r>
            <a:r>
              <a:rPr lang="zh-TW" altLang="en-US" sz="2400" spc="-75" dirty="0">
                <a:latin typeface="Trebuchet MS"/>
                <a:cs typeface="Trebuchet MS"/>
              </a:rPr>
              <a:t>料</a:t>
            </a:r>
            <a:r>
              <a:rPr sz="2400" spc="-185" dirty="0" smtClean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…</a:t>
            </a:r>
            <a:endParaRPr sz="2400" dirty="0">
              <a:latin typeface="Trebuchet MS"/>
              <a:cs typeface="Trebuchet MS"/>
            </a:endParaRP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sz="2400" spc="-110" dirty="0">
                <a:latin typeface="Trebuchet MS"/>
                <a:cs typeface="Trebuchet MS"/>
              </a:rPr>
              <a:t>…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lang="zh-TW" altLang="en-US" sz="2400" spc="-180" dirty="0" smtClean="0">
                <a:latin typeface="Trebuchet MS"/>
                <a:cs typeface="Trebuchet MS"/>
              </a:rPr>
              <a:t>藉由產生一個太過於符合訓練資料的分類器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在訓練資料表現得很好，但是在獨立測試資料卻表現得很差</a:t>
            </a:r>
            <a:endParaRPr lang="en-US" altLang="zh-TW" sz="2400" spc="-65" dirty="0" smtClean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endParaRPr sz="3300" dirty="0">
              <a:latin typeface="Trebuchet MS"/>
              <a:cs typeface="Trebuchet MS"/>
            </a:endParaRPr>
          </a:p>
          <a:p>
            <a:pPr marL="494665" marR="5080" indent="-482600">
              <a:lnSpc>
                <a:spcPct val="100000"/>
              </a:lnSpc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記得</a:t>
            </a:r>
            <a:r>
              <a:rPr sz="2400" spc="-110" dirty="0" smtClean="0">
                <a:latin typeface="Trebuchet MS"/>
                <a:cs typeface="Trebuchet MS"/>
              </a:rPr>
              <a:t>“</a:t>
            </a:r>
            <a:r>
              <a:rPr sz="2400" spc="-110" dirty="0">
                <a:latin typeface="Trebuchet MS"/>
                <a:cs typeface="Trebuchet MS"/>
              </a:rPr>
              <a:t>User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classifier</a:t>
            </a:r>
            <a:r>
              <a:rPr sz="2400" spc="-95" dirty="0" smtClean="0">
                <a:latin typeface="Trebuchet MS"/>
                <a:cs typeface="Trebuchet MS"/>
              </a:rPr>
              <a:t>”</a:t>
            </a:r>
            <a:r>
              <a:rPr lang="zh-TW" altLang="en-US" sz="2400" spc="-95" dirty="0" smtClean="0">
                <a:latin typeface="Trebuchet MS"/>
                <a:cs typeface="Trebuchet MS"/>
              </a:rPr>
              <a:t>分類器嗎？</a:t>
            </a:r>
            <a:r>
              <a:rPr lang="zh-TW" altLang="en-US" sz="2400" spc="-170" dirty="0">
                <a:latin typeface="Trebuchet MS"/>
                <a:cs typeface="Trebuchet MS"/>
              </a:rPr>
              <a:t>想象用小圈圈住每一個</a:t>
            </a:r>
            <a:r>
              <a:rPr lang="zh-TW" altLang="en-US" sz="2400" spc="-170" dirty="0" smtClean="0">
                <a:latin typeface="Trebuchet MS"/>
                <a:cs typeface="Trebuchet MS"/>
              </a:rPr>
              <a:t>訓練資料的點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"/>
            </a:pPr>
            <a:endParaRPr sz="33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過度擬合是一個常見的問題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spc="-110" dirty="0">
                <a:latin typeface="Trebuchet MS"/>
                <a:cs typeface="Trebuchet MS"/>
              </a:rPr>
              <a:t>… 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我們使用</a:t>
            </a:r>
            <a:r>
              <a:rPr sz="2400" spc="-80" dirty="0" err="1" smtClean="0">
                <a:latin typeface="Trebuchet MS"/>
                <a:cs typeface="Trebuchet MS"/>
              </a:rPr>
              <a:t>OneR</a:t>
            </a:r>
            <a:r>
              <a:rPr lang="zh-TW" altLang="en-US" sz="2400" spc="-80" dirty="0" smtClean="0">
                <a:latin typeface="Trebuchet MS"/>
                <a:cs typeface="Trebuchet MS"/>
              </a:rPr>
              <a:t>來說明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3692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3.2</a:t>
            </a:r>
            <a:r>
              <a:rPr sz="3200" spc="-350" dirty="0"/>
              <a:t> </a:t>
            </a:r>
            <a:r>
              <a:rPr lang="zh-TW" altLang="en-US" sz="3200" spc="-225" dirty="0" smtClean="0"/>
              <a:t>過度擬合</a:t>
            </a:r>
            <a:endParaRPr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3692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3.2</a:t>
            </a:r>
            <a:r>
              <a:rPr sz="3200" spc="-350" dirty="0"/>
              <a:t> </a:t>
            </a:r>
            <a:r>
              <a:rPr lang="zh-TW" altLang="en-US" sz="3200" spc="-225" dirty="0" smtClean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4962397"/>
            <a:ext cx="10481818" cy="124970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4665" indent="-482600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sz="2400" spc="-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400" spc="-180" dirty="0">
                <a:latin typeface="Trebuchet MS"/>
                <a:cs typeface="Trebuchet MS"/>
              </a:rPr>
              <a:t>有</a:t>
            </a:r>
            <a:r>
              <a:rPr lang="zh-TW" altLang="en-US" sz="2400" spc="-180" dirty="0" smtClean="0">
                <a:latin typeface="Trebuchet MS"/>
                <a:cs typeface="Trebuchet MS"/>
              </a:rPr>
              <a:t>一個設定規則</a:t>
            </a:r>
            <a:r>
              <a:rPr lang="zh-TW" altLang="en-US" sz="2400" spc="-180" dirty="0">
                <a:latin typeface="Trebuchet MS"/>
                <a:cs typeface="Trebuchet MS"/>
              </a:rPr>
              <a:t>複雜</a:t>
            </a:r>
            <a:r>
              <a:rPr lang="zh-TW" altLang="en-US" sz="2400" spc="-180" dirty="0" smtClean="0">
                <a:latin typeface="Trebuchet MS"/>
                <a:cs typeface="Trebuchet MS"/>
              </a:rPr>
              <a:t>度</a:t>
            </a:r>
            <a:r>
              <a:rPr lang="zh-TW" altLang="en-US" sz="2400" spc="-180" dirty="0">
                <a:latin typeface="Trebuchet MS"/>
                <a:cs typeface="Trebuchet MS"/>
              </a:rPr>
              <a:t>的參數</a:t>
            </a:r>
            <a:endParaRPr sz="2400" dirty="0">
              <a:latin typeface="Trebuchet MS"/>
              <a:cs typeface="Trebuchet MS"/>
            </a:endParaRPr>
          </a:p>
          <a:p>
            <a:pPr marL="494665" indent="-48260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94665" algn="l"/>
                <a:tab pos="495300" algn="l"/>
              </a:tabLst>
            </a:pPr>
            <a:r>
              <a:rPr lang="zh-TW" altLang="en-US" sz="2400" spc="-65" dirty="0" smtClean="0">
                <a:latin typeface="Trebuchet MS"/>
                <a:cs typeface="Trebuchet MS"/>
              </a:rPr>
              <a:t>原理是什麼？並不那麼重要</a:t>
            </a:r>
            <a:r>
              <a:rPr sz="2400" spc="-195" dirty="0" smtClean="0">
                <a:latin typeface="Trebuchet MS"/>
                <a:cs typeface="Trebuchet MS"/>
              </a:rPr>
              <a:t> 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重要</a:t>
            </a:r>
            <a:r>
              <a:rPr lang="zh-TW" altLang="en-US" sz="2400" spc="-110" dirty="0">
                <a:latin typeface="Trebuchet MS"/>
                <a:cs typeface="Trebuchet MS"/>
              </a:rPr>
              <a:t>的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是</a:t>
            </a:r>
            <a:r>
              <a:rPr lang="zh-TW" altLang="en-US" sz="2400" spc="-110" dirty="0">
                <a:latin typeface="Trebuchet MS"/>
                <a:cs typeface="Trebuchet MS"/>
              </a:rPr>
              <a:t>你可以通過參數來限制</a:t>
            </a:r>
            <a:r>
              <a:rPr lang="en-US" altLang="zh-TW" sz="2400" spc="-110" dirty="0" err="1">
                <a:latin typeface="Trebuchet MS"/>
                <a:cs typeface="Trebuchet MS"/>
              </a:rPr>
              <a:t>OneR</a:t>
            </a:r>
            <a:r>
              <a:rPr lang="zh-TW" altLang="en-US" sz="2400" spc="-110" dirty="0">
                <a:latin typeface="Trebuchet MS"/>
                <a:cs typeface="Trebuchet MS"/>
              </a:rPr>
              <a:t>生成的規則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的複雜</a:t>
            </a:r>
            <a:r>
              <a:rPr lang="zh-TW" altLang="en-US" sz="2400" spc="-110" dirty="0">
                <a:latin typeface="Trebuchet MS"/>
                <a:cs typeface="Trebuchet MS"/>
              </a:rPr>
              <a:t>度。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4536" y="1422908"/>
            <a:ext cx="28162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數字性的屬性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4885" y="2509266"/>
            <a:ext cx="4190999" cy="1833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48535" y="2502916"/>
          <a:ext cx="4189092" cy="183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0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Outlook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35" dirty="0">
                          <a:latin typeface="Arial"/>
                          <a:cs typeface="Arial"/>
                        </a:rPr>
                        <a:t>Temp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Humidity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Play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70"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3"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Sunny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8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465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Overcast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3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465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Rainy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b="1" spc="-3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77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326885" y="2493264"/>
            <a:ext cx="3657600" cy="2042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320535" y="2486914"/>
          <a:ext cx="3657599" cy="2042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Attribute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Rules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Errors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marR="116205" indent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Total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errors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30" dirty="0">
                          <a:latin typeface="Arial"/>
                          <a:cs typeface="Arial"/>
                        </a:rPr>
                        <a:t>Temp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85 </a:t>
                      </a:r>
                      <a:r>
                        <a:rPr sz="1400" b="1" spc="-5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4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0/1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0/14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80 </a:t>
                      </a:r>
                      <a:r>
                        <a:rPr sz="1400" b="1" spc="-5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0/1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83 </a:t>
                      </a:r>
                      <a:r>
                        <a:rPr sz="1400" b="1" spc="-5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0/1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2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75 </a:t>
                      </a:r>
                      <a:r>
                        <a:rPr sz="1400" b="1" spc="-5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4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0/1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955285" y="213107"/>
            <a:ext cx="5029200" cy="1676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/>
              <a:t>溫度和濕度值都是數字，而不是名詞性的</a:t>
            </a:r>
            <a:r>
              <a:rPr lang="zh-TW" altLang="en-US" b="1" dirty="0" smtClean="0"/>
              <a:t>值。</a:t>
            </a:r>
            <a:r>
              <a:rPr lang="en-US" altLang="zh-TW" b="1" dirty="0" err="1" smtClean="0"/>
              <a:t>OneR</a:t>
            </a:r>
            <a:r>
              <a:rPr lang="zh-TW" altLang="en-US" b="1" dirty="0" smtClean="0"/>
              <a:t>如果用</a:t>
            </a:r>
            <a:r>
              <a:rPr lang="zh-TW" altLang="en-US" b="1" dirty="0"/>
              <a:t>溫度屬性生成</a:t>
            </a:r>
            <a:r>
              <a:rPr lang="zh-TW" altLang="en-US" b="1" dirty="0" smtClean="0"/>
              <a:t>規則，它</a:t>
            </a:r>
            <a:r>
              <a:rPr lang="zh-TW" altLang="en-US" b="1" dirty="0"/>
              <a:t>會</a:t>
            </a:r>
            <a:r>
              <a:rPr lang="zh-TW" altLang="en-US" b="1" dirty="0" smtClean="0"/>
              <a:t>針對資</a:t>
            </a:r>
            <a:r>
              <a:rPr lang="zh-TW" altLang="en-US" b="1" dirty="0"/>
              <a:t>料</a:t>
            </a:r>
            <a:r>
              <a:rPr lang="zh-TW" altLang="en-US" b="1" dirty="0" smtClean="0"/>
              <a:t>集中</a:t>
            </a:r>
            <a:r>
              <a:rPr lang="en-US" altLang="zh-TW" b="1" dirty="0"/>
              <a:t>14</a:t>
            </a:r>
            <a:r>
              <a:rPr lang="zh-TW" altLang="en-US" b="1" dirty="0"/>
              <a:t>個不同的實例，</a:t>
            </a:r>
            <a:r>
              <a:rPr lang="zh-TW" altLang="en-US" b="1" u="sng" dirty="0"/>
              <a:t>生成有</a:t>
            </a:r>
            <a:r>
              <a:rPr lang="en-US" altLang="zh-TW" b="1" u="sng" dirty="0"/>
              <a:t>14</a:t>
            </a:r>
            <a:r>
              <a:rPr lang="zh-TW" altLang="en-US" b="1" u="sng" dirty="0"/>
              <a:t>個</a:t>
            </a:r>
            <a:r>
              <a:rPr lang="zh-TW" altLang="en-US" b="1" u="sng" dirty="0" smtClean="0"/>
              <a:t>分叉的複雜規則</a:t>
            </a:r>
            <a:r>
              <a:rPr lang="zh-TW" altLang="en-US" b="1" dirty="0" smtClean="0"/>
              <a:t>，如此每</a:t>
            </a:r>
            <a:r>
              <a:rPr lang="zh-TW" altLang="en-US" b="1" dirty="0"/>
              <a:t>個規則的錯誤率都是</a:t>
            </a:r>
            <a:r>
              <a:rPr lang="zh-TW" altLang="en-US" b="1" dirty="0" smtClean="0"/>
              <a:t>零</a:t>
            </a:r>
            <a:r>
              <a:rPr lang="zh-TW" altLang="en-US" b="1" dirty="0"/>
              <a:t>！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3692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3.2</a:t>
            </a:r>
            <a:r>
              <a:rPr sz="3200" spc="-350" dirty="0"/>
              <a:t> </a:t>
            </a:r>
            <a:r>
              <a:rPr lang="zh-TW" altLang="en-US" sz="3200" spc="-225" dirty="0" smtClean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8503920" cy="3495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45" dirty="0" smtClean="0">
                <a:latin typeface="Trebuchet MS"/>
                <a:cs typeface="Trebuchet MS"/>
              </a:rPr>
              <a:t>使用</a:t>
            </a:r>
            <a:r>
              <a:rPr sz="2800" b="1" spc="-14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45" dirty="0" smtClean="0">
                <a:latin typeface="Trebuchet MS"/>
                <a:cs typeface="Trebuchet MS"/>
              </a:rPr>
              <a:t>實作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weather.numeric.arff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spc="-80" dirty="0" err="1">
                <a:latin typeface="Trebuchet MS"/>
                <a:cs typeface="Trebuchet MS"/>
              </a:rPr>
              <a:t>OneR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規則學習器</a:t>
            </a:r>
            <a:r>
              <a:rPr sz="2400" spc="-95" dirty="0" smtClean="0">
                <a:latin typeface="Trebuchet MS"/>
                <a:cs typeface="Trebuchet MS"/>
              </a:rPr>
              <a:t>(</a:t>
            </a:r>
            <a:r>
              <a:rPr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9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OneR</a:t>
            </a:r>
            <a:r>
              <a:rPr sz="2400" spc="-95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sz="2400" spc="-105" dirty="0">
                <a:latin typeface="Trebuchet MS"/>
                <a:cs typeface="Trebuchet MS"/>
              </a:rPr>
              <a:t>Resulting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 smtClean="0">
                <a:latin typeface="Trebuchet MS"/>
                <a:cs typeface="Trebuchet MS"/>
              </a:rPr>
              <a:t>rule</a:t>
            </a:r>
            <a:r>
              <a:rPr lang="zh-TW" altLang="en-US" sz="2400" spc="-85" dirty="0" smtClean="0">
                <a:latin typeface="Trebuchet MS"/>
                <a:cs typeface="Trebuchet MS"/>
              </a:rPr>
              <a:t>以</a:t>
            </a:r>
            <a:r>
              <a:rPr sz="2400" spc="-85" dirty="0" smtClean="0">
                <a:solidFill>
                  <a:srgbClr val="FF0000"/>
                </a:solidFill>
                <a:latin typeface="Trebuchet MS"/>
                <a:cs typeface="Trebuchet MS"/>
              </a:rPr>
              <a:t>outlook</a:t>
            </a:r>
            <a:r>
              <a:rPr lang="zh-TW" altLang="en-US" sz="2400" spc="-85" dirty="0" smtClean="0">
                <a:latin typeface="Trebuchet MS"/>
                <a:cs typeface="Trebuchet MS"/>
              </a:rPr>
              <a:t>屬性為基礎，</a:t>
            </a:r>
            <a:r>
              <a:rPr sz="2400" spc="-185" dirty="0" smtClean="0">
                <a:latin typeface="Trebuchet MS"/>
                <a:cs typeface="Trebuchet MS"/>
              </a:rPr>
              <a:t> </a:t>
            </a:r>
            <a:r>
              <a:rPr lang="zh-TW" altLang="en-US" sz="2400" spc="-30" dirty="0" smtClean="0">
                <a:latin typeface="Trebuchet MS"/>
                <a:cs typeface="Trebuchet MS"/>
              </a:rPr>
              <a:t>所以移除</a:t>
            </a:r>
            <a:r>
              <a:rPr sz="2400" spc="-85" dirty="0" smtClean="0">
                <a:solidFill>
                  <a:srgbClr val="FF0000"/>
                </a:solidFill>
                <a:latin typeface="Trebuchet MS"/>
                <a:cs typeface="Trebuchet MS"/>
              </a:rPr>
              <a:t>outlook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5" dirty="0" smtClean="0">
                <a:latin typeface="Trebuchet MS"/>
                <a:cs typeface="Trebuchet MS"/>
              </a:rPr>
              <a:t>規則是以</a:t>
            </a:r>
            <a:r>
              <a:rPr lang="en-US" altLang="zh-TW" sz="2400" spc="-100" dirty="0" smtClean="0">
                <a:solidFill>
                  <a:srgbClr val="FF0000"/>
                </a:solidFill>
                <a:latin typeface="Trebuchet MS"/>
                <a:cs typeface="Trebuchet MS"/>
              </a:rPr>
              <a:t>humidity</a:t>
            </a:r>
            <a:r>
              <a:rPr lang="zh-TW" altLang="en-US" sz="2400" spc="-100" dirty="0" smtClean="0">
                <a:latin typeface="Trebuchet MS"/>
                <a:cs typeface="Trebuchet MS"/>
              </a:rPr>
              <a:t>屬性為基礎</a:t>
            </a:r>
            <a:endParaRPr sz="2400" dirty="0">
              <a:latin typeface="Trebuchet MS"/>
              <a:cs typeface="Trebuchet MS"/>
            </a:endParaRPr>
          </a:p>
          <a:p>
            <a:pPr marL="1380490">
              <a:lnSpc>
                <a:spcPct val="100000"/>
              </a:lnSpc>
              <a:spcBef>
                <a:spcPts val="1195"/>
              </a:spcBef>
              <a:tabLst>
                <a:tab pos="2541270" algn="l"/>
                <a:tab pos="3347720" algn="l"/>
              </a:tabLst>
            </a:pPr>
            <a:r>
              <a:rPr sz="1800" spc="-85" dirty="0">
                <a:latin typeface="Trebuchet MS"/>
                <a:cs typeface="Trebuchet MS"/>
              </a:rPr>
              <a:t>humidity:	</a:t>
            </a:r>
            <a:r>
              <a:rPr sz="1800" spc="-50" dirty="0">
                <a:latin typeface="Trebuchet MS"/>
                <a:cs typeface="Trebuchet MS"/>
              </a:rPr>
              <a:t>&lt;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82.5	‐&gt;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yes</a:t>
            </a:r>
            <a:endParaRPr sz="1800" dirty="0">
              <a:latin typeface="Trebuchet MS"/>
              <a:cs typeface="Trebuchet MS"/>
            </a:endParaRPr>
          </a:p>
          <a:p>
            <a:pPr marL="1380490" marR="4670425" indent="1161415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&gt;= </a:t>
            </a:r>
            <a:r>
              <a:rPr sz="1800" spc="-80" dirty="0">
                <a:latin typeface="Trebuchet MS"/>
                <a:cs typeface="Trebuchet MS"/>
              </a:rPr>
              <a:t>82.5 ‐&gt; </a:t>
            </a:r>
            <a:r>
              <a:rPr sz="1800" spc="-30" dirty="0">
                <a:latin typeface="Trebuchet MS"/>
                <a:cs typeface="Trebuchet MS"/>
              </a:rPr>
              <a:t>no  </a:t>
            </a:r>
            <a:r>
              <a:rPr sz="1800" spc="-90" dirty="0">
                <a:latin typeface="Trebuchet MS"/>
                <a:cs typeface="Trebuchet MS"/>
              </a:rPr>
              <a:t>(10/14 </a:t>
            </a:r>
            <a:r>
              <a:rPr lang="zh-TW" altLang="en-US" sz="1800" spc="-80" dirty="0" smtClean="0">
                <a:latin typeface="Trebuchet MS"/>
                <a:cs typeface="Trebuchet MS"/>
              </a:rPr>
              <a:t>個實例是正確的</a:t>
            </a:r>
            <a:r>
              <a:rPr sz="1800" spc="-100" dirty="0" smtClean="0">
                <a:latin typeface="Trebuchet MS"/>
                <a:cs typeface="Trebuchet MS"/>
              </a:rPr>
              <a:t>)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1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9" name="object 3"/>
          <p:cNvSpPr txBox="1"/>
          <p:nvPr/>
        </p:nvSpPr>
        <p:spPr>
          <a:xfrm>
            <a:off x="518668" y="990600"/>
            <a:ext cx="114447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spc="-14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weather.numeric.arff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65198"/>
            <a:ext cx="6781800" cy="4830202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4000500" y="3094705"/>
            <a:ext cx="17145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988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27" y="2209800"/>
            <a:ext cx="4495800" cy="3018208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679104" y="878794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69" y="1322505"/>
            <a:ext cx="6242230" cy="5230695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446733" y="3276600"/>
            <a:ext cx="1789430" cy="1143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91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150" y="464058"/>
            <a:ext cx="3885714" cy="6028571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609600" y="914400"/>
            <a:ext cx="601980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4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以滑鼠左鍵點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Cross-validation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前方圓圈，並在後方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Folds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的輸入框填上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運行。</a:t>
            </a:r>
            <a:endParaRPr sz="2800" dirty="0" smtClean="0">
              <a:latin typeface="Trebuchet MS"/>
              <a:cs typeface="Trebuchet M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62800" y="3124200"/>
            <a:ext cx="3200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04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▼規則是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根據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outlook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屬性</a:t>
            </a:r>
            <a:r>
              <a:rPr lang="zh-TW" altLang="en-US" sz="2800" b="1" spc="-175" dirty="0">
                <a:latin typeface="Trebuchet MS"/>
                <a:cs typeface="Trebuchet MS"/>
              </a:rPr>
              <a:t>創建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390438"/>
            <a:ext cx="8414447" cy="5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8556625" cy="479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65" dirty="0">
                <a:latin typeface="Trebuchet MS"/>
                <a:cs typeface="Trebuchet MS"/>
              </a:rPr>
              <a:t>OneR: </a:t>
            </a:r>
            <a:r>
              <a:rPr lang="zh-TW" altLang="en-US" sz="2800" b="1" spc="-165" dirty="0" smtClean="0">
                <a:latin typeface="Trebuchet MS"/>
                <a:cs typeface="Trebuchet MS"/>
              </a:rPr>
              <a:t>以一種屬性來決定一切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800" spc="-140" dirty="0" smtClean="0">
                <a:latin typeface="Trebuchet MS"/>
                <a:cs typeface="Trebuchet MS"/>
              </a:rPr>
              <a:t>學會「一層決策樹（</a:t>
            </a:r>
            <a:r>
              <a:rPr sz="2800" spc="-150" dirty="0" smtClean="0">
                <a:latin typeface="Trebuchet MS"/>
                <a:cs typeface="Trebuchet MS"/>
              </a:rPr>
              <a:t>1‐level </a:t>
            </a:r>
            <a:r>
              <a:rPr sz="2800" spc="-150" dirty="0">
                <a:latin typeface="Trebuchet MS"/>
                <a:cs typeface="Trebuchet MS"/>
              </a:rPr>
              <a:t>“decision</a:t>
            </a:r>
            <a:r>
              <a:rPr sz="2800" spc="-430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tree</a:t>
            </a:r>
            <a:r>
              <a:rPr sz="2800" spc="-18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80" dirty="0" smtClean="0">
                <a:latin typeface="Trebuchet MS"/>
                <a:cs typeface="Trebuchet MS"/>
              </a:rPr>
              <a:t>）」</a:t>
            </a:r>
            <a:r>
              <a:rPr lang="zh-TW" altLang="en-US" sz="2800" dirty="0" smtClean="0">
                <a:latin typeface="Trebuchet MS"/>
                <a:cs typeface="Trebuchet MS"/>
              </a:rPr>
              <a:t>，</a:t>
            </a:r>
            <a:r>
              <a:rPr lang="zh-TW" altLang="en-US" sz="2400" i="1" spc="-240" dirty="0">
                <a:latin typeface="Trebuchet MS"/>
                <a:cs typeface="Trebuchet MS"/>
              </a:rPr>
              <a:t>如</a:t>
            </a:r>
            <a:r>
              <a:rPr lang="zh-TW" altLang="en-US" sz="2400" i="1" spc="-240" dirty="0" smtClean="0">
                <a:latin typeface="Trebuchet MS"/>
                <a:cs typeface="Trebuchet MS"/>
              </a:rPr>
              <a:t>：</a:t>
            </a:r>
            <a:endParaRPr lang="en-US" altLang="zh-TW" sz="2400" i="1" spc="-240" dirty="0" smtClean="0">
              <a:latin typeface="Trebuchet MS"/>
              <a:cs typeface="Trebuchet MS"/>
            </a:endParaRPr>
          </a:p>
          <a:p>
            <a:pPr marL="1332865" lvl="1" indent="-457834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1332865" algn="l"/>
                <a:tab pos="1333500" algn="l"/>
              </a:tabLst>
            </a:pPr>
            <a:r>
              <a:rPr lang="zh-TW" altLang="en-US" sz="2400" i="1" spc="-240" dirty="0" smtClean="0">
                <a:latin typeface="Trebuchet MS"/>
                <a:cs typeface="Trebuchet MS"/>
              </a:rPr>
              <a:t>一組用於檢測某一屬性</a:t>
            </a:r>
            <a:r>
              <a:rPr lang="zh-TW" altLang="en-US" sz="2400" i="1" spc="-240" dirty="0">
                <a:latin typeface="Trebuchet MS"/>
                <a:cs typeface="Trebuchet MS"/>
              </a:rPr>
              <a:t>的</a:t>
            </a:r>
            <a:r>
              <a:rPr lang="zh-TW" altLang="en-US" sz="2400" i="1" spc="-240" dirty="0" smtClean="0">
                <a:latin typeface="Trebuchet MS"/>
                <a:cs typeface="Trebuchet MS"/>
              </a:rPr>
              <a:t>方法</a:t>
            </a:r>
            <a:endParaRPr lang="en-US" altLang="zh-TW" sz="2400" i="1" spc="-240" dirty="0" smtClean="0">
              <a:latin typeface="Trebuchet MS"/>
              <a:cs typeface="Trebuchet MS"/>
            </a:endParaRPr>
          </a:p>
          <a:p>
            <a:pPr marL="1332865" lvl="1" indent="-457834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1332865" algn="l"/>
                <a:tab pos="1333500" algn="l"/>
              </a:tabLst>
            </a:pPr>
            <a:r>
              <a:rPr lang="zh-TW" altLang="en-US" sz="2400" i="1" spc="-240" dirty="0" smtClean="0">
                <a:latin typeface="Trebuchet MS"/>
                <a:cs typeface="Trebuchet MS"/>
              </a:rPr>
              <a:t>一</a:t>
            </a:r>
            <a:r>
              <a:rPr lang="zh-TW" altLang="en-US" sz="2400" i="1" spc="-240" dirty="0">
                <a:latin typeface="Trebuchet MS"/>
                <a:cs typeface="Trebuchet MS"/>
              </a:rPr>
              <a:t>棵只在根節點根據某個屬性值分叉的樹</a:t>
            </a:r>
            <a:endParaRPr sz="24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Trebuchet MS"/>
              <a:buChar char="–"/>
            </a:pPr>
            <a:endParaRPr sz="33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800" spc="-120" dirty="0" smtClean="0">
                <a:latin typeface="Trebuchet MS"/>
                <a:cs typeface="Trebuchet MS"/>
              </a:rPr>
              <a:t>基本版本</a:t>
            </a:r>
            <a:endParaRPr sz="2800" dirty="0">
              <a:latin typeface="Trebuchet MS"/>
              <a:cs typeface="Trebuchet MS"/>
            </a:endParaRPr>
          </a:p>
          <a:p>
            <a:pPr marL="1332865" lvl="1" indent="-457834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1332865" algn="l"/>
                <a:tab pos="1333500" algn="l"/>
              </a:tabLst>
            </a:pPr>
            <a:r>
              <a:rPr lang="zh-TW" altLang="en-US" sz="2400" i="1" spc="-90" dirty="0">
                <a:latin typeface="Trebuchet MS"/>
                <a:cs typeface="Trebuchet MS"/>
              </a:rPr>
              <a:t>每個屬性值都有一個</a:t>
            </a:r>
            <a:r>
              <a:rPr lang="zh-TW" altLang="en-US" sz="2400" i="1" spc="-90" dirty="0" smtClean="0">
                <a:latin typeface="Trebuchet MS"/>
                <a:cs typeface="Trebuchet MS"/>
              </a:rPr>
              <a:t>分支</a:t>
            </a:r>
            <a:endParaRPr sz="2400" dirty="0">
              <a:latin typeface="Trebuchet MS"/>
              <a:cs typeface="Trebuchet MS"/>
            </a:endParaRPr>
          </a:p>
          <a:p>
            <a:pPr marL="1332865" lvl="1" indent="-457834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332865" algn="l"/>
                <a:tab pos="1333500" algn="l"/>
              </a:tabLst>
            </a:pPr>
            <a:r>
              <a:rPr lang="zh-TW" altLang="en-US" sz="2400" i="1" spc="-100" dirty="0" smtClean="0">
                <a:latin typeface="Trebuchet MS"/>
                <a:cs typeface="Trebuchet MS"/>
              </a:rPr>
              <a:t>每個</a:t>
            </a:r>
            <a:r>
              <a:rPr lang="zh-TW" altLang="en-US" sz="2400" i="1" spc="-100" dirty="0">
                <a:latin typeface="Trebuchet MS"/>
                <a:cs typeface="Trebuchet MS"/>
              </a:rPr>
              <a:t>分支擁有最頻繁出現的</a:t>
            </a:r>
            <a:r>
              <a:rPr lang="zh-TW" altLang="en-US" sz="2400" i="1" spc="-100" dirty="0" smtClean="0">
                <a:latin typeface="Trebuchet MS"/>
                <a:cs typeface="Trebuchet MS"/>
              </a:rPr>
              <a:t>類作為類值</a:t>
            </a:r>
            <a:endParaRPr sz="2400" dirty="0">
              <a:latin typeface="Trebuchet MS"/>
              <a:cs typeface="Trebuchet MS"/>
            </a:endParaRPr>
          </a:p>
          <a:p>
            <a:pPr marL="1332865" marR="5080" lvl="1" indent="-457200">
              <a:lnSpc>
                <a:spcPct val="100000"/>
              </a:lnSpc>
              <a:spcBef>
                <a:spcPts val="495"/>
              </a:spcBef>
              <a:buFont typeface="Trebuchet MS"/>
              <a:buChar char="–"/>
              <a:tabLst>
                <a:tab pos="1332865" algn="l"/>
                <a:tab pos="1333500" algn="l"/>
              </a:tabLst>
            </a:pPr>
            <a:r>
              <a:rPr lang="zh-TW" altLang="en-US" sz="2400" i="1" spc="-150" dirty="0" smtClean="0">
                <a:latin typeface="Trebuchet MS"/>
                <a:cs typeface="Trebuchet MS"/>
              </a:rPr>
              <a:t>錯誤率</a:t>
            </a:r>
            <a:r>
              <a:rPr lang="zh-TW" altLang="en-US" sz="2400" i="1" spc="-165" dirty="0">
                <a:latin typeface="Trebuchet MS"/>
                <a:cs typeface="Trebuchet MS"/>
              </a:rPr>
              <a:t>：</a:t>
            </a:r>
            <a:r>
              <a:rPr lang="zh-TW" altLang="en-US" sz="2400" i="1" spc="-165" dirty="0" smtClean="0">
                <a:latin typeface="Trebuchet MS"/>
                <a:cs typeface="Trebuchet MS"/>
              </a:rPr>
              <a:t>在其相應分支</a:t>
            </a:r>
            <a:r>
              <a:rPr lang="zh-TW" altLang="en-US" sz="2400" i="1" spc="-165" dirty="0">
                <a:latin typeface="Trebuchet MS"/>
                <a:cs typeface="Trebuchet MS"/>
              </a:rPr>
              <a:t>中不屬於</a:t>
            </a:r>
            <a:r>
              <a:rPr lang="zh-TW" altLang="en-US" sz="2400" i="1" spc="-165" dirty="0" smtClean="0">
                <a:latin typeface="Trebuchet MS"/>
                <a:cs typeface="Trebuchet MS"/>
              </a:rPr>
              <a:t>多數類值的實例之比例</a:t>
            </a:r>
            <a:endParaRPr sz="2400" dirty="0" smtClean="0">
              <a:latin typeface="Trebuchet MS"/>
              <a:cs typeface="Trebuchet MS"/>
            </a:endParaRPr>
          </a:p>
          <a:p>
            <a:pPr marL="1332865" lvl="1" indent="-457834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1332865" algn="l"/>
                <a:tab pos="1333500" algn="l"/>
              </a:tabLst>
            </a:pPr>
            <a:r>
              <a:rPr lang="zh-TW" altLang="en-US" sz="2400" i="1" spc="-105" dirty="0" smtClean="0">
                <a:latin typeface="Trebuchet MS"/>
                <a:cs typeface="Trebuchet MS"/>
              </a:rPr>
              <a:t>選擇擁有最小錯誤率的屬性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571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5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Preprocess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介面，勾選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outlook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屬性，並以左鍵點選下方的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Remove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鈕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76200"/>
            <a:ext cx="5334000" cy="67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3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回到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介面再次以左鍵點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執行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08280"/>
            <a:ext cx="4020186" cy="63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712905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▼這次規則</a:t>
            </a:r>
            <a:r>
              <a:rPr lang="zh-TW" altLang="en-US" sz="2800" b="1" spc="-175" dirty="0">
                <a:latin typeface="Trebuchet MS"/>
                <a:cs typeface="Trebuchet MS"/>
              </a:rPr>
              <a:t>是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根據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humidity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屬性</a:t>
            </a:r>
            <a:r>
              <a:rPr lang="zh-TW" altLang="en-US" sz="2800" b="1" spc="-175" dirty="0">
                <a:latin typeface="Trebuchet MS"/>
                <a:cs typeface="Trebuchet MS"/>
              </a:rPr>
              <a:t>創建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的。如果</a:t>
            </a:r>
            <a:r>
              <a:rPr lang="zh-TW" altLang="en-US" sz="2800" b="1" spc="-175" dirty="0">
                <a:latin typeface="Trebuchet MS"/>
                <a:cs typeface="Trebuchet MS"/>
              </a:rPr>
              <a:t>濕度小於</a:t>
            </a:r>
            <a:r>
              <a:rPr lang="en-US" altLang="zh-TW" sz="2800" b="1" spc="-175" dirty="0">
                <a:latin typeface="Trebuchet MS"/>
                <a:cs typeface="Trebuchet MS"/>
              </a:rPr>
              <a:t>82.5%</a:t>
            </a:r>
            <a:r>
              <a:rPr lang="zh-TW" altLang="en-US" sz="2800" b="1" spc="-175" dirty="0">
                <a:latin typeface="Trebuchet MS"/>
                <a:cs typeface="Trebuchet MS"/>
              </a:rPr>
              <a:t>，設為</a:t>
            </a:r>
            <a:r>
              <a:rPr lang="en-US" altLang="zh-TW" sz="2800" b="1" spc="-175" dirty="0">
                <a:latin typeface="Trebuchet MS"/>
                <a:cs typeface="Trebuchet MS"/>
              </a:rPr>
              <a:t>yes</a:t>
            </a:r>
            <a:r>
              <a:rPr lang="zh-TW" altLang="en-US" sz="2800" b="1" spc="-175" dirty="0">
                <a:latin typeface="Trebuchet MS"/>
                <a:cs typeface="Trebuchet MS"/>
              </a:rPr>
              <a:t>；如果大於</a:t>
            </a:r>
            <a:r>
              <a:rPr lang="en-US" altLang="zh-TW" sz="2800" b="1" spc="-175" dirty="0">
                <a:latin typeface="Trebuchet MS"/>
                <a:cs typeface="Trebuchet MS"/>
              </a:rPr>
              <a:t>82.5%</a:t>
            </a:r>
            <a:r>
              <a:rPr lang="zh-TW" altLang="en-US" sz="2800" b="1" spc="-175" dirty="0">
                <a:latin typeface="Trebuchet MS"/>
                <a:cs typeface="Trebuchet MS"/>
              </a:rPr>
              <a:t>，即為</a:t>
            </a:r>
            <a:r>
              <a:rPr lang="en-US" altLang="zh-TW" sz="2800" b="1" spc="-175" dirty="0">
                <a:latin typeface="Trebuchet MS"/>
                <a:cs typeface="Trebuchet MS"/>
              </a:rPr>
              <a:t>no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，得到</a:t>
            </a:r>
            <a:r>
              <a:rPr lang="en-US" altLang="zh-TW" sz="2800" b="1" spc="-175" dirty="0">
                <a:latin typeface="Trebuchet MS"/>
                <a:cs typeface="Trebuchet MS"/>
              </a:rPr>
              <a:t>10/14</a:t>
            </a:r>
            <a:r>
              <a:rPr lang="zh-TW" altLang="en-US" sz="2800" b="1" spc="-175" dirty="0">
                <a:latin typeface="Trebuchet MS"/>
                <a:cs typeface="Trebuchet MS"/>
              </a:rPr>
              <a:t>的正確率。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8229600" cy="48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30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左鍵點擊此處設置分類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2362200"/>
            <a:ext cx="6158248" cy="3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6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914400"/>
            <a:ext cx="4191000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在彈出的視窗中，將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minBucketSize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參數改為</a:t>
            </a:r>
            <a:r>
              <a:rPr lang="en-US" altLang="zh-TW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後，左鍵點選下方按鈕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spc="-180" dirty="0" smtClean="0">
                <a:latin typeface="Trebuchet MS"/>
                <a:cs typeface="Trebuchet MS"/>
              </a:rPr>
              <a:t>設定規</a:t>
            </a:r>
            <a:r>
              <a:rPr lang="zh-TW" altLang="en-US" sz="2800" spc="-180" dirty="0">
                <a:latin typeface="Trebuchet MS"/>
                <a:cs typeface="Trebuchet MS"/>
              </a:rPr>
              <a:t>則複雜</a:t>
            </a:r>
            <a:r>
              <a:rPr lang="zh-TW" altLang="en-US" sz="2800" spc="-180" dirty="0" smtClean="0">
                <a:latin typeface="Trebuchet MS"/>
                <a:cs typeface="Trebuchet MS"/>
              </a:rPr>
              <a:t>度為</a:t>
            </a:r>
            <a:r>
              <a:rPr lang="en-US" altLang="zh-TW" sz="2800" spc="-180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60592"/>
            <a:ext cx="7190476" cy="5961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1600" y="5791200"/>
            <a:ext cx="685800" cy="631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944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914400"/>
            <a:ext cx="4191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71" y="222135"/>
            <a:ext cx="4571529" cy="62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2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629400" cy="5579744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6705600" y="460592"/>
            <a:ext cx="5486400" cy="3730408"/>
          </a:xfrm>
          <a:prstGeom prst="wedgeEllipseCallout">
            <a:avLst>
              <a:gd name="adj1" fmla="val -59659"/>
              <a:gd name="adj2" fmla="val 5012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800" dirty="0" smtClean="0"/>
              <a:t>這次規則</a:t>
            </a:r>
            <a:r>
              <a:rPr lang="zh-TW" altLang="en-US" sz="2800" dirty="0"/>
              <a:t>用溫度屬性做了很多不同的分叉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它</a:t>
            </a:r>
            <a:r>
              <a:rPr lang="zh-TW" altLang="en-US" sz="2800" dirty="0"/>
              <a:t>對於</a:t>
            </a:r>
            <a:r>
              <a:rPr lang="zh-TW" altLang="en-US" sz="2800" dirty="0" smtClean="0"/>
              <a:t>訓練</a:t>
            </a:r>
            <a:r>
              <a:rPr lang="zh-TW" altLang="en-US" sz="2800" dirty="0"/>
              <a:t>資料</a:t>
            </a:r>
            <a:r>
              <a:rPr lang="zh-TW" altLang="en-US" sz="2800" dirty="0" smtClean="0"/>
              <a:t>非常</a:t>
            </a:r>
            <a:r>
              <a:rPr lang="zh-TW" altLang="en-US" sz="2800" dirty="0"/>
              <a:t>精確，但是卻很難適用於獨立的</a:t>
            </a:r>
            <a:r>
              <a:rPr lang="zh-TW" altLang="en-US" sz="2800" dirty="0" smtClean="0"/>
              <a:t>測試</a:t>
            </a:r>
            <a:r>
              <a:rPr lang="zh-TW" altLang="en-US" sz="2800" dirty="0"/>
              <a:t>資料</a:t>
            </a:r>
            <a:r>
              <a:rPr lang="zh-TW" altLang="en-US" sz="2800" dirty="0" smtClean="0"/>
              <a:t>，這就是對資料集</a:t>
            </a:r>
            <a:r>
              <a:rPr lang="zh-TW" altLang="en-US" sz="2800" dirty="0"/>
              <a:t>的過度擬合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6979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3692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3.2</a:t>
            </a:r>
            <a:r>
              <a:rPr sz="3200" spc="-350" dirty="0"/>
              <a:t> </a:t>
            </a:r>
            <a:r>
              <a:rPr lang="zh-TW" altLang="en-US" sz="3200" spc="-225" dirty="0" smtClean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7878064" cy="4516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80" dirty="0" smtClean="0">
                <a:latin typeface="Trebuchet MS"/>
                <a:cs typeface="Trebuchet MS"/>
              </a:rPr>
              <a:t>使用糖尿病</a:t>
            </a:r>
            <a:r>
              <a:rPr lang="en-US" altLang="zh-TW" sz="2800" b="1" spc="-180" dirty="0" smtClean="0">
                <a:latin typeface="Trebuchet MS"/>
                <a:cs typeface="Trebuchet MS"/>
              </a:rPr>
              <a:t>(diabetes)</a:t>
            </a:r>
            <a:r>
              <a:rPr lang="zh-TW" altLang="en-US" sz="2800" b="1" spc="-180" dirty="0" smtClean="0">
                <a:latin typeface="Trebuchet MS"/>
                <a:cs typeface="Trebuchet MS"/>
              </a:rPr>
              <a:t>資料集實作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spc="-125" dirty="0" err="1">
                <a:latin typeface="Trebuchet MS"/>
                <a:cs typeface="Trebuchet MS"/>
              </a:rPr>
              <a:t>ZeroR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規則學習器</a:t>
            </a:r>
            <a:r>
              <a:rPr sz="2400" spc="-114" dirty="0" smtClean="0">
                <a:latin typeface="Trebuchet MS"/>
                <a:cs typeface="Trebuchet MS"/>
              </a:rPr>
              <a:t>(</a:t>
            </a:r>
            <a:r>
              <a:rPr sz="2400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spc="-114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114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ZeroR</a:t>
            </a:r>
            <a:r>
              <a:rPr sz="2400" spc="-114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0"/>
              </a:spcBef>
              <a:buFont typeface="Wingdings"/>
              <a:buChar char=""/>
              <a:tabLst>
                <a:tab pos="710565" algn="l"/>
                <a:tab pos="711200" algn="l"/>
                <a:tab pos="4083050" algn="l"/>
              </a:tabLst>
            </a:pPr>
            <a:r>
              <a:rPr lang="zh-TW" altLang="en-US" sz="2400" spc="-55" dirty="0" smtClean="0">
                <a:latin typeface="Trebuchet MS"/>
                <a:cs typeface="Trebuchet MS"/>
              </a:rPr>
              <a:t>使用交叉驗證</a:t>
            </a:r>
            <a:r>
              <a:rPr lang="en-US" altLang="zh-TW" sz="2400" spc="-55" dirty="0" smtClean="0">
                <a:latin typeface="Trebuchet MS"/>
                <a:cs typeface="Trebuchet MS"/>
              </a:rPr>
              <a:t>(</a:t>
            </a:r>
            <a:r>
              <a:rPr sz="2400" spc="-114" dirty="0" smtClean="0">
                <a:latin typeface="Trebuchet MS"/>
                <a:cs typeface="Trebuchet MS"/>
              </a:rPr>
              <a:t>cross‐validation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)</a:t>
            </a:r>
            <a:r>
              <a:rPr sz="2400" spc="-114" dirty="0" smtClean="0">
                <a:latin typeface="Trebuchet MS"/>
                <a:cs typeface="Trebuchet MS"/>
              </a:rPr>
              <a:t>:</a:t>
            </a:r>
            <a:r>
              <a:rPr sz="2400" spc="-114" dirty="0">
                <a:latin typeface="Trebuchet MS"/>
                <a:cs typeface="Trebuchet MS"/>
              </a:rPr>
              <a:t>	</a:t>
            </a:r>
            <a:r>
              <a:rPr sz="2400" spc="-30" dirty="0">
                <a:latin typeface="Trebuchet MS"/>
                <a:cs typeface="Trebuchet MS"/>
              </a:rPr>
              <a:t>65.1%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80" dirty="0" err="1" smtClean="0">
                <a:latin typeface="Trebuchet MS"/>
                <a:cs typeface="Trebuchet MS"/>
              </a:rPr>
              <a:t>OneR</a:t>
            </a:r>
            <a:r>
              <a:rPr sz="2400" spc="-80" dirty="0" smtClean="0">
                <a:latin typeface="Trebuchet MS"/>
                <a:cs typeface="Trebuchet MS"/>
              </a:rPr>
              <a:t> 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規則學習器</a:t>
            </a:r>
            <a:r>
              <a:rPr sz="2400" spc="-95" dirty="0" smtClean="0">
                <a:latin typeface="Trebuchet MS"/>
                <a:cs typeface="Trebuchet MS"/>
              </a:rPr>
              <a:t>(</a:t>
            </a:r>
            <a:r>
              <a:rPr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rules</a:t>
            </a:r>
            <a:r>
              <a:rPr lang="zh-TW" altLang="en-US" sz="2400" spc="-9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spc="-9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OneR</a:t>
            </a:r>
            <a:r>
              <a:rPr sz="2400" spc="-95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5"/>
              </a:spcBef>
              <a:buFont typeface="Wingdings"/>
              <a:buChar char=""/>
              <a:tabLst>
                <a:tab pos="710565" algn="l"/>
                <a:tab pos="711200" algn="l"/>
                <a:tab pos="4083050" algn="l"/>
              </a:tabLst>
            </a:pPr>
            <a:r>
              <a:rPr lang="zh-TW" altLang="en-US" sz="2400" spc="-55" dirty="0" smtClean="0">
                <a:latin typeface="Trebuchet MS"/>
                <a:cs typeface="Trebuchet MS"/>
              </a:rPr>
              <a:t>使用交叉驗證</a:t>
            </a:r>
            <a:r>
              <a:rPr lang="en-US" altLang="zh-TW" sz="2400" spc="-185" dirty="0">
                <a:latin typeface="Trebuchet MS"/>
                <a:cs typeface="Trebuchet MS"/>
              </a:rPr>
              <a:t>(</a:t>
            </a:r>
            <a:r>
              <a:rPr sz="2400" spc="-114" dirty="0" smtClean="0">
                <a:latin typeface="Trebuchet MS"/>
                <a:cs typeface="Trebuchet MS"/>
              </a:rPr>
              <a:t>cross‐validation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)</a:t>
            </a:r>
            <a:r>
              <a:rPr sz="2400" spc="-114" dirty="0" smtClean="0">
                <a:latin typeface="Trebuchet MS"/>
                <a:cs typeface="Trebuchet MS"/>
              </a:rPr>
              <a:t>:</a:t>
            </a:r>
            <a:r>
              <a:rPr lang="en-US" sz="2400" spc="-114" dirty="0">
                <a:latin typeface="Trebuchet MS"/>
                <a:cs typeface="Trebuchet MS"/>
              </a:rPr>
              <a:t>	</a:t>
            </a:r>
            <a:r>
              <a:rPr sz="2400" spc="-30" dirty="0" smtClean="0">
                <a:latin typeface="Trebuchet MS"/>
                <a:cs typeface="Trebuchet MS"/>
              </a:rPr>
              <a:t>72.1</a:t>
            </a:r>
            <a:r>
              <a:rPr sz="2400" spc="-30" dirty="0">
                <a:latin typeface="Trebuchet MS"/>
                <a:cs typeface="Trebuchet MS"/>
              </a:rPr>
              <a:t>%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查看規則</a:t>
            </a:r>
            <a:r>
              <a:rPr sz="2000" spc="-90" dirty="0" smtClean="0">
                <a:latin typeface="Trebuchet MS"/>
                <a:cs typeface="Trebuchet MS"/>
              </a:rPr>
              <a:t>(</a:t>
            </a:r>
            <a:r>
              <a:rPr sz="2000" spc="-90" dirty="0">
                <a:latin typeface="Trebuchet MS"/>
                <a:cs typeface="Trebuchet MS"/>
              </a:rPr>
              <a:t>plas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plasma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glucose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concentration)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0"/>
              </a:spcBef>
              <a:buFont typeface="Wingdings"/>
              <a:buChar char=""/>
              <a:tabLst>
                <a:tab pos="710565" algn="l"/>
                <a:tab pos="711200" algn="l"/>
                <a:tab pos="5714365" algn="l"/>
              </a:tabLst>
            </a:pPr>
            <a:r>
              <a:rPr lang="zh-TW" altLang="en-US" sz="2400" spc="-105" dirty="0">
                <a:latin typeface="Trebuchet MS"/>
                <a:cs typeface="Trebuchet MS"/>
              </a:rPr>
              <a:t>將</a:t>
            </a:r>
            <a:r>
              <a:rPr sz="2400" spc="-12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minBucketSize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參數改為</a:t>
            </a:r>
            <a:r>
              <a:rPr sz="2400" spc="-145" dirty="0" smtClean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r>
              <a:rPr sz="2400" spc="-145" dirty="0" smtClean="0">
                <a:latin typeface="Trebuchet MS"/>
                <a:cs typeface="Trebuchet MS"/>
              </a:rPr>
              <a:t>: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                  </a:t>
            </a:r>
            <a:r>
              <a:rPr sz="2400" spc="-35" dirty="0" smtClean="0">
                <a:latin typeface="Trebuchet MS"/>
                <a:cs typeface="Trebuchet MS"/>
              </a:rPr>
              <a:t>54.9</a:t>
            </a:r>
            <a:r>
              <a:rPr sz="2400" spc="-35" dirty="0">
                <a:latin typeface="Trebuchet MS"/>
                <a:cs typeface="Trebuchet MS"/>
              </a:rPr>
              <a:t>%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5"/>
              </a:spcBef>
              <a:buFont typeface="Wingdings"/>
              <a:buChar char=""/>
              <a:tabLst>
                <a:tab pos="710565" algn="l"/>
                <a:tab pos="711200" algn="l"/>
                <a:tab pos="4084320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評估訓練集</a:t>
            </a:r>
            <a:r>
              <a:rPr sz="2400" spc="-140" dirty="0" smtClean="0">
                <a:latin typeface="Trebuchet MS"/>
                <a:cs typeface="Trebuchet MS"/>
              </a:rPr>
              <a:t>:</a:t>
            </a:r>
            <a:r>
              <a:rPr sz="2400" spc="-140" dirty="0">
                <a:latin typeface="Trebuchet MS"/>
                <a:cs typeface="Trebuchet MS"/>
              </a:rPr>
              <a:t>	</a:t>
            </a:r>
            <a:r>
              <a:rPr lang="en-US" sz="2400" spc="-140" dirty="0" smtClean="0">
                <a:latin typeface="Trebuchet MS"/>
                <a:cs typeface="Trebuchet MS"/>
              </a:rPr>
              <a:t>		</a:t>
            </a:r>
            <a:r>
              <a:rPr sz="2400" spc="-35" dirty="0" smtClean="0">
                <a:latin typeface="Trebuchet MS"/>
                <a:cs typeface="Trebuchet MS"/>
              </a:rPr>
              <a:t>86.6</a:t>
            </a:r>
            <a:r>
              <a:rPr sz="2400" spc="-35" dirty="0">
                <a:latin typeface="Trebuchet MS"/>
                <a:cs typeface="Trebuchet MS"/>
              </a:rPr>
              <a:t>%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21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再次查看規則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46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4" name="object 3"/>
          <p:cNvSpPr txBox="1"/>
          <p:nvPr/>
        </p:nvSpPr>
        <p:spPr>
          <a:xfrm>
            <a:off x="518668" y="990600"/>
            <a:ext cx="1121613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tabLst>
                <a:tab pos="710565" algn="l"/>
                <a:tab pos="711200" algn="l"/>
              </a:tabLst>
            </a:pPr>
            <a:r>
              <a:rPr lang="en-US" altLang="zh-TW" sz="2800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spc="-105" dirty="0">
                <a:latin typeface="Trebuchet MS"/>
                <a:cs typeface="Trebuchet MS"/>
              </a:rPr>
              <a:t> </a:t>
            </a:r>
            <a:r>
              <a:rPr lang="en-US" altLang="zh-TW" sz="2800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4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93" y="1865198"/>
            <a:ext cx="6858000" cy="484453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00500" y="3094705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51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673351" y="1485138"/>
            <a:ext cx="7591425" cy="2414764"/>
          </a:xfrm>
          <a:prstGeom prst="rect">
            <a:avLst/>
          </a:prstGeom>
          <a:solidFill>
            <a:srgbClr val="C9FFBF"/>
          </a:solidFill>
        </p:spPr>
        <p:txBody>
          <a:bodyPr vert="horz" wrap="square" lIns="0" tIns="190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zh-TW" altLang="en-US" sz="1800" dirty="0" smtClean="0">
                <a:latin typeface="Courier New"/>
                <a:cs typeface="Courier New"/>
              </a:rPr>
              <a:t>對於每個屬性，</a:t>
            </a:r>
            <a:endParaRPr lang="en-US" altLang="zh-TW" sz="1800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en-US" altLang="zh-TW" dirty="0">
                <a:latin typeface="Courier New"/>
                <a:cs typeface="Courier New"/>
              </a:rPr>
              <a:t>	</a:t>
            </a:r>
            <a:r>
              <a:rPr lang="zh-TW" altLang="en-US" dirty="0" smtClean="0">
                <a:latin typeface="Courier New"/>
                <a:cs typeface="Courier New"/>
              </a:rPr>
              <a:t>對於此屬性的每個值，</a:t>
            </a:r>
            <a:endParaRPr lang="en-US" altLang="zh-TW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en-US" altLang="zh-TW" sz="1800" dirty="0">
                <a:latin typeface="Courier New"/>
                <a:cs typeface="Courier New"/>
              </a:rPr>
              <a:t>	</a:t>
            </a:r>
            <a:r>
              <a:rPr lang="zh-TW" altLang="en-US" sz="1800" dirty="0" smtClean="0">
                <a:latin typeface="Courier New"/>
                <a:cs typeface="Courier New"/>
              </a:rPr>
              <a:t>創建一個如下的規則：</a:t>
            </a:r>
            <a:endParaRPr lang="en-US" altLang="zh-TW" sz="1800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en-US" altLang="zh-TW" dirty="0">
                <a:latin typeface="Courier New"/>
                <a:cs typeface="Courier New"/>
              </a:rPr>
              <a:t>	</a:t>
            </a:r>
            <a:r>
              <a:rPr lang="en-US" altLang="zh-TW" dirty="0" smtClean="0">
                <a:latin typeface="Courier New"/>
                <a:cs typeface="Courier New"/>
              </a:rPr>
              <a:t>	</a:t>
            </a:r>
            <a:r>
              <a:rPr lang="zh-TW" altLang="en-US" sz="1800" dirty="0" smtClean="0">
                <a:latin typeface="Courier New"/>
                <a:cs typeface="Courier New"/>
              </a:rPr>
              <a:t>計算每個類值出現的頻率</a:t>
            </a:r>
            <a:endParaRPr lang="en-US" altLang="zh-TW" sz="1800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en-US" altLang="zh-TW" dirty="0">
                <a:latin typeface="Courier New"/>
                <a:cs typeface="Courier New"/>
              </a:rPr>
              <a:t>	</a:t>
            </a:r>
            <a:r>
              <a:rPr lang="en-US" altLang="zh-TW" dirty="0" smtClean="0">
                <a:latin typeface="Courier New"/>
                <a:cs typeface="Courier New"/>
              </a:rPr>
              <a:t>	</a:t>
            </a:r>
            <a:r>
              <a:rPr lang="zh-TW" altLang="en-US" dirty="0" smtClean="0">
                <a:latin typeface="Courier New"/>
                <a:cs typeface="Courier New"/>
              </a:rPr>
              <a:t>找到最頻繁出現的類值</a:t>
            </a:r>
            <a:endParaRPr lang="en-US" altLang="zh-TW" sz="1800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en-US" sz="1800" dirty="0" smtClean="0">
                <a:latin typeface="Courier New"/>
                <a:cs typeface="Courier New"/>
              </a:rPr>
              <a:t>		</a:t>
            </a:r>
            <a:r>
              <a:rPr lang="zh-TW" altLang="en-US" sz="1800" dirty="0" smtClean="0">
                <a:latin typeface="Courier New"/>
                <a:cs typeface="Courier New"/>
              </a:rPr>
              <a:t>使</a:t>
            </a:r>
            <a:r>
              <a:rPr lang="zh-TW" altLang="en-US" dirty="0" smtClean="0">
                <a:latin typeface="Courier New"/>
                <a:cs typeface="Courier New"/>
              </a:rPr>
              <a:t>這個</a:t>
            </a:r>
            <a:r>
              <a:rPr lang="zh-TW" altLang="en-US" dirty="0">
                <a:latin typeface="Courier New"/>
                <a:cs typeface="Courier New"/>
              </a:rPr>
              <a:t>規則</a:t>
            </a:r>
            <a:r>
              <a:rPr lang="zh-TW" altLang="en-US" dirty="0" smtClean="0">
                <a:latin typeface="Courier New"/>
                <a:cs typeface="Courier New"/>
              </a:rPr>
              <a:t>由此屬性值中最多的類值組成</a:t>
            </a:r>
            <a:endParaRPr lang="en-US" altLang="zh-TW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zh-TW" altLang="en-US" dirty="0" smtClean="0">
                <a:latin typeface="Courier New"/>
                <a:cs typeface="Courier New"/>
              </a:rPr>
              <a:t>計算此屬性規則的錯誤率</a:t>
            </a:r>
            <a:endParaRPr lang="en-US" altLang="zh-TW" dirty="0" smtClean="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lang="zh-TW" altLang="en-US" sz="1800" dirty="0" smtClean="0">
                <a:latin typeface="Courier New"/>
                <a:cs typeface="Courier New"/>
              </a:rPr>
              <a:t>選擇擁有最小錯誤率的</a:t>
            </a:r>
            <a:r>
              <a:rPr lang="zh-TW" altLang="en-US" sz="1800" dirty="0">
                <a:latin typeface="Courier New"/>
                <a:cs typeface="Courier New"/>
              </a:rPr>
              <a:t>屬性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47800" y="4495800"/>
            <a:ext cx="8686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我們對</a:t>
            </a:r>
            <a:r>
              <a:rPr lang="zh-TW" altLang="en-US" b="1" dirty="0" smtClean="0"/>
              <a:t>這個資料集</a:t>
            </a:r>
            <a:r>
              <a:rPr lang="zh-TW" altLang="en-US" b="1" dirty="0"/>
              <a:t>的每一個屬性重覆這個過程，然後選擇錯誤率最低的屬性。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3.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介面，以左鍵點擊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ZeroR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分類器計算基線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8" y="2895600"/>
            <a:ext cx="4991102" cy="1905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34724"/>
            <a:ext cx="6019800" cy="506181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658360" y="3379829"/>
            <a:ext cx="1960879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729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接著點擊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執行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08280"/>
            <a:ext cx="4648200" cy="62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7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65.1042%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準確率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(</a:t>
            </a:r>
            <a:r>
              <a:rPr lang="zh-TW" altLang="en-US" sz="2800" b="1" spc="-175" dirty="0">
                <a:latin typeface="Trebuchet MS"/>
                <a:cs typeface="Trebuchet MS"/>
              </a:rPr>
              <a:t>基線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)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96550"/>
            <a:ext cx="8569334" cy="51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14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5.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再次以左鍵點擊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OneR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5" y="2286000"/>
            <a:ext cx="4497962" cy="2209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120" y="1447800"/>
            <a:ext cx="6171080" cy="517107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079864" y="3211556"/>
            <a:ext cx="2078486" cy="14097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467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6.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5971"/>
            <a:ext cx="4800600" cy="6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74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71.4844%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6" y="1559606"/>
            <a:ext cx="8321964" cy="5113826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8610600" y="208280"/>
            <a:ext cx="3048000" cy="1620520"/>
          </a:xfrm>
          <a:prstGeom prst="wedgeEllipseCallout">
            <a:avLst>
              <a:gd name="adj1" fmla="val -31742"/>
              <a:gd name="adj2" fmla="val 6193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i="1" spc="-17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比較</a:t>
            </a:r>
            <a:endParaRPr lang="en-US" altLang="zh-TW" b="1" spc="-175" dirty="0" smtClean="0">
              <a:latin typeface="Trebuchet MS"/>
              <a:cs typeface="Trebuchet MS"/>
            </a:endParaRPr>
          </a:p>
          <a:p>
            <a:r>
              <a:rPr lang="zh-TW" altLang="en-US" b="1" spc="-175" dirty="0" smtClean="0">
                <a:latin typeface="Trebuchet MS"/>
                <a:cs typeface="Trebuchet MS"/>
              </a:rPr>
              <a:t>基線：</a:t>
            </a:r>
            <a:r>
              <a:rPr lang="en-US" altLang="zh-TW" b="1" spc="-175" dirty="0" smtClean="0">
                <a:latin typeface="Trebuchet MS"/>
                <a:cs typeface="Trebuchet MS"/>
              </a:rPr>
              <a:t>65.1042%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866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685008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▼規則是基於 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plas</a:t>
            </a:r>
            <a:r>
              <a:rPr lang="zh-TW" altLang="en-US" sz="2800" b="1" spc="-175" dirty="0">
                <a:latin typeface="Trebuchet MS"/>
                <a:cs typeface="Trebuchet MS"/>
              </a:rPr>
              <a:t>，血漿葡萄糖濃度的，根據血漿葡萄糖濃度所在的範圍，我們可以判定是陰性（</a:t>
            </a:r>
            <a:r>
              <a:rPr lang="en-US" altLang="zh-TW" sz="2800" b="1" spc="-175" dirty="0">
                <a:latin typeface="Trebuchet MS"/>
                <a:cs typeface="Trebuchet MS"/>
              </a:rPr>
              <a:t>negative</a:t>
            </a:r>
            <a:r>
              <a:rPr lang="zh-TW" altLang="en-US" sz="2800" b="1" spc="-175" dirty="0">
                <a:latin typeface="Trebuchet MS"/>
                <a:cs typeface="Trebuchet MS"/>
              </a:rPr>
              <a:t>）或陽性（</a:t>
            </a:r>
            <a:r>
              <a:rPr lang="en-US" altLang="zh-TW" sz="2800" b="1" spc="-175" dirty="0">
                <a:latin typeface="Trebuchet MS"/>
                <a:cs typeface="Trebuchet MS"/>
              </a:rPr>
              <a:t>positive</a:t>
            </a:r>
            <a:r>
              <a:rPr lang="zh-TW" altLang="en-US" sz="2800" b="1" spc="-175" dirty="0">
                <a:latin typeface="Trebuchet MS"/>
                <a:cs typeface="Trebuchet MS"/>
              </a:rPr>
              <a:t>）。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9" y="1559606"/>
            <a:ext cx="6786871" cy="52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3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7.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左鍵點擊此處設置分類</a:t>
            </a:r>
            <a:r>
              <a:rPr lang="zh-TW" altLang="en-US" sz="2800" b="1" spc="-175" dirty="0">
                <a:latin typeface="Trebuchet MS"/>
                <a:cs typeface="Trebuchet MS"/>
              </a:rPr>
              <a:t>器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2362200"/>
            <a:ext cx="6158248" cy="3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8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914400"/>
            <a:ext cx="41910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8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在彈出的視窗中，將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minBucketSize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參數改為</a:t>
            </a:r>
            <a:r>
              <a:rPr lang="en-US" altLang="zh-TW" sz="2800" b="1" spc="-175" dirty="0" smtClean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後，左鍵點選下方按鈕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OK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60592"/>
            <a:ext cx="7190476" cy="5961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1600" y="5791200"/>
            <a:ext cx="685800" cy="631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74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914400"/>
            <a:ext cx="4191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9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71" y="222135"/>
            <a:ext cx="4571529" cy="62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060950" y="195972"/>
            <a:ext cx="6858000" cy="10994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這是天氣資</a:t>
            </a:r>
            <a:r>
              <a:rPr lang="zh-TW" altLang="en-US" dirty="0"/>
              <a:t>料</a:t>
            </a:r>
            <a:r>
              <a:rPr lang="zh-TW" altLang="en-US" dirty="0" smtClean="0"/>
              <a:t>集。</a:t>
            </a:r>
            <a:endParaRPr lang="en-US" altLang="zh-TW" dirty="0" smtClean="0"/>
          </a:p>
          <a:p>
            <a:r>
              <a:rPr lang="en-US" altLang="zh-TW" dirty="0" err="1" smtClean="0"/>
              <a:t>OneR</a:t>
            </a:r>
            <a:r>
              <a:rPr lang="zh-TW" altLang="en-US" dirty="0"/>
              <a:t>用以上的方法</a:t>
            </a:r>
            <a:r>
              <a:rPr lang="zh-TW" altLang="en-US" dirty="0" smtClean="0"/>
              <a:t>為此資料集</a:t>
            </a:r>
            <a:r>
              <a:rPr lang="zh-TW" altLang="en-US" dirty="0"/>
              <a:t>的每一個屬性（</a:t>
            </a:r>
            <a:r>
              <a:rPr lang="en-US" altLang="zh-TW" dirty="0"/>
              <a:t>outlook, temperature, humidity, wind</a:t>
            </a:r>
            <a:r>
              <a:rPr lang="zh-TW" altLang="en-US" dirty="0"/>
              <a:t>）建立一組規則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85856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57.1615%</a:t>
            </a:r>
            <a:r>
              <a:rPr lang="zh-TW" altLang="en-US" sz="2800" b="1" spc="-175" dirty="0">
                <a:latin typeface="Trebuchet MS"/>
                <a:cs typeface="Trebuchet MS"/>
              </a:rPr>
              <a:t>的準確率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559605"/>
            <a:ext cx="7388860" cy="5036091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7848600" y="208280"/>
            <a:ext cx="3810000" cy="1620520"/>
          </a:xfrm>
          <a:prstGeom prst="wedgeEllipseCallout">
            <a:avLst>
              <a:gd name="adj1" fmla="val -31742"/>
              <a:gd name="adj2" fmla="val 6193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i="1" spc="-1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比較</a:t>
            </a:r>
            <a:endParaRPr lang="en-US" altLang="zh-TW" b="1" i="1" spc="-17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  <a:p>
            <a:r>
              <a:rPr lang="zh-TW" altLang="en-US" b="1" spc="-175" dirty="0" smtClean="0">
                <a:latin typeface="Trebuchet MS"/>
                <a:cs typeface="Trebuchet MS"/>
              </a:rPr>
              <a:t>基線：</a:t>
            </a:r>
            <a:r>
              <a:rPr lang="en-US" altLang="zh-TW" b="1" spc="-175" dirty="0" smtClean="0">
                <a:latin typeface="Trebuchet MS"/>
                <a:cs typeface="Trebuchet MS"/>
              </a:rPr>
              <a:t>65.1042%</a:t>
            </a:r>
          </a:p>
          <a:p>
            <a:r>
              <a:rPr lang="zh-TW" altLang="en-US" b="1" spc="-175" dirty="0" smtClean="0">
                <a:latin typeface="Trebuchet MS"/>
              </a:rPr>
              <a:t>複雜度</a:t>
            </a:r>
            <a:r>
              <a:rPr lang="en-US" altLang="zh-TW" b="1" spc="-175" dirty="0" smtClean="0">
                <a:latin typeface="Trebuchet MS"/>
              </a:rPr>
              <a:t>6</a:t>
            </a:r>
            <a:r>
              <a:rPr lang="zh-TW" altLang="en-US" b="1" spc="-175" dirty="0" smtClean="0">
                <a:latin typeface="Trebuchet MS"/>
              </a:rPr>
              <a:t>的</a:t>
            </a:r>
            <a:r>
              <a:rPr lang="en-US" altLang="zh-TW" b="1" spc="-175" dirty="0" err="1" smtClean="0">
                <a:latin typeface="Trebuchet MS"/>
              </a:rPr>
              <a:t>OneR</a:t>
            </a:r>
            <a:r>
              <a:rPr lang="zh-TW" altLang="en-US" b="1" spc="-175" dirty="0" smtClean="0">
                <a:latin typeface="Trebuchet MS"/>
              </a:rPr>
              <a:t>：</a:t>
            </a:r>
            <a:r>
              <a:rPr lang="en-US" altLang="zh-TW" b="1" spc="-175" dirty="0" smtClean="0">
                <a:latin typeface="Trebuchet MS"/>
              </a:rPr>
              <a:t>71.4844%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987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51395" y="6096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</a:t>
            </a:r>
            <a:r>
              <a:rPr lang="zh-TW" altLang="en-US" sz="2800" b="1" spc="-175" dirty="0">
                <a:latin typeface="Trebuchet MS"/>
                <a:cs typeface="Trebuchet MS"/>
              </a:rPr>
              <a:t>規則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是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pedi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，糖尿病</a:t>
            </a:r>
            <a:r>
              <a:rPr lang="zh-TW" altLang="en-US" sz="2800" b="1" spc="-175" dirty="0">
                <a:latin typeface="Trebuchet MS"/>
                <a:cs typeface="Trebuchet MS"/>
              </a:rPr>
              <a:t>家族史。可以看到這個屬性有一系列不同的數值，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看起來在</a:t>
            </a:r>
            <a:r>
              <a:rPr lang="zh-TW" altLang="en-US" sz="2800" b="1" spc="-175" dirty="0">
                <a:latin typeface="Trebuchet MS"/>
                <a:cs typeface="Trebuchet MS"/>
              </a:rPr>
              <a:t>用每一個值做分叉。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22" y="1484198"/>
            <a:ext cx="8207975" cy="51506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19400" y="2695531"/>
            <a:ext cx="3200400" cy="396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758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57912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0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左鍵點</a:t>
            </a:r>
            <a:r>
              <a:rPr lang="zh-TW" altLang="en-US" sz="2800" b="1" spc="-175" dirty="0">
                <a:latin typeface="Trebuchet MS"/>
                <a:cs typeface="Trebuchet MS"/>
              </a:rPr>
              <a:t>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Use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training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set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前方圓圈，使用訓練資料來評估，接著以左鍵點擊下方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按鈕。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42915"/>
            <a:ext cx="4572000" cy="63681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53200" y="5972927"/>
            <a:ext cx="2057400" cy="580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34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▼卻得到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87.5%</a:t>
            </a:r>
            <a:r>
              <a:rPr lang="zh-TW" altLang="en-US" sz="2800" b="1" spc="-175" dirty="0">
                <a:latin typeface="Trebuchet MS"/>
                <a:cs typeface="Trebuchet MS"/>
              </a:rPr>
              <a:t>的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準確率，完美說明了在訓練集表現良好卻在測試集表現不良的過度擬合狀況。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788998"/>
            <a:ext cx="7236460" cy="5052642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6400800" y="1600200"/>
            <a:ext cx="5791200" cy="1620520"/>
          </a:xfrm>
          <a:prstGeom prst="wedgeEllipseCallout">
            <a:avLst>
              <a:gd name="adj1" fmla="val -38529"/>
              <a:gd name="adj2" fmla="val 6705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i="1" spc="-1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比較</a:t>
            </a:r>
            <a:endParaRPr lang="en-US" altLang="zh-TW" b="1" i="1" spc="-17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  <a:p>
            <a:r>
              <a:rPr lang="zh-TW" altLang="en-US" b="1" spc="-175" dirty="0" smtClean="0">
                <a:latin typeface="Trebuchet MS"/>
                <a:cs typeface="Trebuchet MS"/>
              </a:rPr>
              <a:t>基線：</a:t>
            </a:r>
            <a:r>
              <a:rPr lang="en-US" altLang="zh-TW" b="1" spc="-175" dirty="0" smtClean="0">
                <a:latin typeface="Trebuchet MS"/>
                <a:cs typeface="Trebuchet MS"/>
              </a:rPr>
              <a:t>65.1042%</a:t>
            </a:r>
          </a:p>
          <a:p>
            <a:r>
              <a:rPr lang="zh-TW" altLang="en-US" b="1" spc="-175" dirty="0" smtClean="0">
                <a:latin typeface="Trebuchet MS"/>
              </a:rPr>
              <a:t>複雜度</a:t>
            </a:r>
            <a:r>
              <a:rPr lang="en-US" altLang="zh-TW" b="1" spc="-175" dirty="0" smtClean="0">
                <a:latin typeface="Trebuchet MS"/>
              </a:rPr>
              <a:t>6</a:t>
            </a:r>
            <a:r>
              <a:rPr lang="zh-TW" altLang="en-US" b="1" spc="-175" dirty="0" smtClean="0">
                <a:latin typeface="Trebuchet MS"/>
              </a:rPr>
              <a:t>的</a:t>
            </a:r>
            <a:r>
              <a:rPr lang="en-US" altLang="zh-TW" b="1" spc="-175" dirty="0" err="1" smtClean="0">
                <a:latin typeface="Trebuchet MS"/>
              </a:rPr>
              <a:t>OneR</a:t>
            </a:r>
            <a:r>
              <a:rPr lang="en-US" altLang="zh-TW" b="1" spc="-175" dirty="0" smtClean="0">
                <a:latin typeface="Trebuchet MS"/>
              </a:rPr>
              <a:t>(</a:t>
            </a:r>
            <a:r>
              <a:rPr lang="zh-TW" altLang="en-US" b="1" spc="-175" dirty="0" smtClean="0">
                <a:latin typeface="Trebuchet MS"/>
              </a:rPr>
              <a:t>使用交叉驗證</a:t>
            </a:r>
            <a:r>
              <a:rPr lang="en-US" altLang="zh-TW" b="1" spc="-175" dirty="0" smtClean="0">
                <a:latin typeface="Trebuchet MS"/>
              </a:rPr>
              <a:t>)</a:t>
            </a:r>
            <a:r>
              <a:rPr lang="zh-TW" altLang="en-US" b="1" spc="-175" dirty="0" smtClean="0">
                <a:latin typeface="Trebuchet MS"/>
              </a:rPr>
              <a:t>：</a:t>
            </a:r>
            <a:r>
              <a:rPr lang="en-US" altLang="zh-TW" b="1" spc="-175" dirty="0" smtClean="0">
                <a:latin typeface="Trebuchet MS"/>
              </a:rPr>
              <a:t>71.4844%</a:t>
            </a:r>
          </a:p>
          <a:p>
            <a:r>
              <a:rPr lang="zh-TW" altLang="en-US" b="1" spc="-175" dirty="0">
                <a:latin typeface="Trebuchet MS"/>
              </a:rPr>
              <a:t>複雜</a:t>
            </a:r>
            <a:r>
              <a:rPr lang="zh-TW" altLang="en-US" b="1" spc="-175" dirty="0" smtClean="0">
                <a:latin typeface="Trebuchet MS"/>
              </a:rPr>
              <a:t>度</a:t>
            </a:r>
            <a:r>
              <a:rPr lang="en-US" altLang="zh-TW" b="1" spc="-175" dirty="0" smtClean="0">
                <a:latin typeface="Trebuchet MS"/>
              </a:rPr>
              <a:t>1</a:t>
            </a:r>
            <a:r>
              <a:rPr lang="zh-TW" altLang="en-US" b="1" spc="-175" dirty="0" smtClean="0">
                <a:latin typeface="Trebuchet MS"/>
              </a:rPr>
              <a:t>的</a:t>
            </a:r>
            <a:r>
              <a:rPr lang="en-US" altLang="zh-TW" b="1" spc="-175" dirty="0" err="1" smtClean="0">
                <a:latin typeface="Trebuchet MS"/>
              </a:rPr>
              <a:t>OneR</a:t>
            </a:r>
            <a:r>
              <a:rPr lang="en-US" altLang="zh-TW" b="1" spc="-175" dirty="0" smtClean="0">
                <a:latin typeface="Trebuchet MS"/>
              </a:rPr>
              <a:t>(</a:t>
            </a:r>
            <a:r>
              <a:rPr lang="zh-TW" altLang="en-US" b="1" spc="-175" dirty="0" smtClean="0">
                <a:latin typeface="Trebuchet MS"/>
              </a:rPr>
              <a:t>使用</a:t>
            </a:r>
            <a:r>
              <a:rPr lang="zh-TW" altLang="en-US" b="1" spc="-175" dirty="0">
                <a:latin typeface="Trebuchet MS"/>
              </a:rPr>
              <a:t>交叉驗證</a:t>
            </a:r>
            <a:r>
              <a:rPr lang="en-US" altLang="zh-TW" b="1" spc="-175" dirty="0">
                <a:latin typeface="Trebuchet MS"/>
              </a:rPr>
              <a:t>) </a:t>
            </a:r>
            <a:r>
              <a:rPr lang="zh-TW" altLang="en-US" b="1" spc="-175" dirty="0" smtClean="0">
                <a:latin typeface="Trebuchet MS"/>
              </a:rPr>
              <a:t>：</a:t>
            </a:r>
            <a:r>
              <a:rPr lang="en-US" altLang="zh-TW" b="1" spc="-175" dirty="0" smtClean="0">
                <a:latin typeface="Trebuchet MS"/>
              </a:rPr>
              <a:t>57.1615%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028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換</a:t>
            </a:r>
            <a:r>
              <a:rPr lang="zh-TW" altLang="en-US" sz="2800" b="1" spc="-175" dirty="0">
                <a:latin typeface="Trebuchet MS"/>
                <a:cs typeface="Trebuchet MS"/>
              </a:rPr>
              <a:t>成使用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RandomForest</a:t>
            </a:r>
            <a:r>
              <a:rPr lang="zh-TW" altLang="en-US" sz="2800" b="1" spc="-175" dirty="0">
                <a:latin typeface="Trebuchet MS"/>
                <a:cs typeface="Trebuchet MS"/>
              </a:rPr>
              <a:t>執行</a:t>
            </a:r>
            <a:r>
              <a:rPr lang="en-US" altLang="zh-TW" sz="2800" b="1" spc="-140" dirty="0" err="1">
                <a:solidFill>
                  <a:srgbClr val="FF0000"/>
                </a:solidFill>
                <a:latin typeface="Trebuchet MS"/>
                <a:cs typeface="Trebuchet MS"/>
              </a:rPr>
              <a:t>diabetes.arff</a:t>
            </a:r>
            <a:r>
              <a:rPr lang="zh-TW" altLang="en-US" sz="2800" b="1" spc="-140" dirty="0">
                <a:latin typeface="Trebuchet MS"/>
                <a:cs typeface="Trebuchet MS"/>
              </a:rPr>
              <a:t>檔案</a:t>
            </a:r>
            <a:endParaRPr lang="zh-TW" altLang="en-US" sz="2800" spc="-175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11.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 左鍵點擊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選擇分類器</a:t>
            </a:r>
            <a:r>
              <a:rPr lang="en-US" altLang="zh-TW" sz="2800" b="1" spc="-175" dirty="0" err="1">
                <a:latin typeface="Trebuchet MS"/>
                <a:cs typeface="Trebuchet MS"/>
              </a:rPr>
              <a:t>RandomForest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622801" cy="1600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01822"/>
            <a:ext cx="4133333" cy="4171429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891532" y="3352800"/>
            <a:ext cx="1676400" cy="1447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▼使用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層交叉驗證，可以得到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75.7813%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準確率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41133"/>
            <a:ext cx="8695470" cy="50524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8340" y="3505200"/>
            <a:ext cx="136906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25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3.2</a:t>
            </a:r>
            <a:r>
              <a:rPr lang="en-US" altLang="zh-TW" sz="3200" spc="-350" dirty="0"/>
              <a:t> </a:t>
            </a:r>
            <a:r>
              <a:rPr lang="zh-TW" altLang="en-US" sz="3200" spc="-225" dirty="0"/>
              <a:t>過度擬合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▼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使用訓練資料卻得到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100%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準確率，這就是過度擬合</a:t>
            </a:r>
            <a:endParaRPr lang="zh-TW" altLang="en-US" sz="2800" spc="-175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1358111"/>
            <a:ext cx="8989060" cy="52516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2000" y="2819400"/>
            <a:ext cx="14478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15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3692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3.2</a:t>
            </a:r>
            <a:r>
              <a:rPr sz="3200" spc="-350" dirty="0"/>
              <a:t> </a:t>
            </a:r>
            <a:r>
              <a:rPr lang="zh-TW" altLang="en-US" sz="3200" spc="-225" dirty="0" smtClean="0"/>
              <a:t>過度擬合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209800" y="1197279"/>
            <a:ext cx="9448800" cy="3908121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53390" indent="-441325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454025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過度</a:t>
            </a:r>
            <a:r>
              <a:rPr lang="zh-TW" altLang="en-US" sz="2400" spc="-135" dirty="0">
                <a:latin typeface="Trebuchet MS"/>
                <a:cs typeface="Trebuchet MS"/>
              </a:rPr>
              <a:t>擬是所有機器學習方法都存在的</a:t>
            </a:r>
            <a:r>
              <a:rPr lang="zh-TW" altLang="en-US" sz="2400" spc="-135" dirty="0" smtClean="0">
                <a:latin typeface="Trebuchet MS"/>
                <a:cs typeface="Trebuchet MS"/>
              </a:rPr>
              <a:t>問題</a:t>
            </a:r>
            <a:endParaRPr sz="2400" dirty="0">
              <a:latin typeface="Trebuchet MS"/>
              <a:cs typeface="Trebuchet MS"/>
            </a:endParaRPr>
          </a:p>
          <a:p>
            <a:pPr marL="453390" indent="-441325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454025" algn="l"/>
              </a:tabLst>
            </a:pPr>
            <a:r>
              <a:rPr lang="zh-TW" altLang="en-US" sz="2400" spc="-80" dirty="0" smtClean="0">
                <a:latin typeface="Trebuchet MS"/>
                <a:cs typeface="Trebuchet MS"/>
              </a:rPr>
              <a:t>這就是</a:t>
            </a:r>
            <a:r>
              <a:rPr lang="zh-TW" altLang="en-US" sz="2400" spc="-80" dirty="0">
                <a:latin typeface="Trebuchet MS"/>
                <a:cs typeface="Trebuchet MS"/>
              </a:rPr>
              <a:t>你不能</a:t>
            </a:r>
            <a:r>
              <a:rPr lang="zh-TW" altLang="en-US" sz="2400" spc="-80" dirty="0" smtClean="0">
                <a:latin typeface="Trebuchet MS"/>
                <a:cs typeface="Trebuchet MS"/>
              </a:rPr>
              <a:t>使用訓練資料評估</a:t>
            </a:r>
            <a:r>
              <a:rPr lang="zh-TW" altLang="en-US" sz="2400" spc="-80" dirty="0">
                <a:latin typeface="Trebuchet MS"/>
                <a:cs typeface="Trebuchet MS"/>
              </a:rPr>
              <a:t>的原因之</a:t>
            </a:r>
            <a:r>
              <a:rPr lang="zh-TW" altLang="en-US" sz="2400" spc="-80" dirty="0" smtClean="0">
                <a:latin typeface="Trebuchet MS"/>
                <a:cs typeface="Trebuchet MS"/>
              </a:rPr>
              <a:t>一</a:t>
            </a:r>
            <a:endParaRPr sz="2400" dirty="0">
              <a:latin typeface="Trebuchet MS"/>
              <a:cs typeface="Trebuchet MS"/>
            </a:endParaRPr>
          </a:p>
          <a:p>
            <a:pPr marL="453390" indent="-441325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454025" algn="l"/>
              </a:tabLst>
            </a:pPr>
            <a:r>
              <a:rPr lang="zh-TW" altLang="en-US" sz="2400" spc="-135" dirty="0" smtClean="0">
                <a:latin typeface="Trebuchet MS"/>
                <a:cs typeface="Trebuchet MS"/>
              </a:rPr>
              <a:t>過度擬</a:t>
            </a:r>
            <a:r>
              <a:rPr lang="zh-TW" altLang="en-US" sz="2400" spc="-135" dirty="0">
                <a:latin typeface="Trebuchet MS"/>
                <a:cs typeface="Trebuchet MS"/>
              </a:rPr>
              <a:t>合會出現在更普遍的情形</a:t>
            </a:r>
            <a:r>
              <a:rPr lang="zh-TW" altLang="en-US" sz="2400" spc="-135" dirty="0" smtClean="0">
                <a:latin typeface="Trebuchet MS"/>
                <a:cs typeface="Trebuchet MS"/>
              </a:rPr>
              <a:t>中</a:t>
            </a:r>
            <a:endParaRPr sz="2400" dirty="0">
              <a:latin typeface="Trebuchet MS"/>
              <a:cs typeface="Trebuchet MS"/>
            </a:endParaRPr>
          </a:p>
          <a:p>
            <a:pPr marL="453390" indent="-441325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454025" algn="l"/>
              </a:tabLst>
            </a:pPr>
            <a:r>
              <a:rPr sz="2400" spc="-170" dirty="0" err="1">
                <a:latin typeface="Trebuchet MS"/>
                <a:cs typeface="Trebuchet MS"/>
              </a:rPr>
              <a:t>E.g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lang="zh-TW" altLang="en-US" sz="2400" spc="-220" dirty="0">
                <a:latin typeface="Trebuchet MS"/>
                <a:cs typeface="Trebuchet MS"/>
              </a:rPr>
              <a:t>你</a:t>
            </a:r>
            <a:r>
              <a:rPr lang="zh-TW" altLang="en-US" sz="2400" spc="-220" dirty="0" smtClean="0">
                <a:latin typeface="Trebuchet MS"/>
                <a:cs typeface="Trebuchet MS"/>
              </a:rPr>
              <a:t>嘗試無數種機器學習的方法</a:t>
            </a:r>
            <a:r>
              <a:rPr lang="zh-TW" altLang="en-US" sz="2400" spc="-125" dirty="0" smtClean="0">
                <a:latin typeface="Trebuchet MS"/>
                <a:cs typeface="Trebuchet MS"/>
              </a:rPr>
              <a:t>，最後</a:t>
            </a:r>
            <a:r>
              <a:rPr lang="zh-TW" altLang="en-US" sz="2400" spc="-85" dirty="0" smtClean="0">
                <a:latin typeface="Trebuchet MS"/>
                <a:cs typeface="Trebuchet MS"/>
              </a:rPr>
              <a:t>選擇對你的訓練資料最準確的方法</a:t>
            </a:r>
            <a:endParaRPr sz="2400" dirty="0">
              <a:latin typeface="Trebuchet MS"/>
              <a:cs typeface="Trebuchet MS"/>
            </a:endParaRPr>
          </a:p>
          <a:p>
            <a:pPr marL="466725">
              <a:lnSpc>
                <a:spcPct val="100000"/>
              </a:lnSpc>
              <a:spcBef>
                <a:spcPts val="525"/>
              </a:spcBef>
              <a:tabLst>
                <a:tab pos="814705" algn="l"/>
              </a:tabLst>
            </a:pPr>
            <a:r>
              <a:rPr sz="2000" spc="310" dirty="0" smtClean="0">
                <a:latin typeface="Trebuchet MS"/>
                <a:cs typeface="Trebuchet MS"/>
              </a:rPr>
              <a:t>–</a:t>
            </a:r>
            <a:r>
              <a:rPr lang="zh-TW" altLang="en-US" sz="2000" spc="310" dirty="0" smtClean="0">
                <a:latin typeface="Trebuchet MS"/>
                <a:cs typeface="Trebuchet MS"/>
              </a:rPr>
              <a:t> 但你不能期望在新的測試資料也得到相同的效果</a:t>
            </a:r>
            <a:endParaRPr lang="en-US" altLang="zh-TW" sz="2000" spc="310" dirty="0" smtClean="0">
              <a:latin typeface="Trebuchet MS"/>
              <a:cs typeface="Trebuchet MS"/>
            </a:endParaRPr>
          </a:p>
          <a:p>
            <a:pPr marL="466725">
              <a:lnSpc>
                <a:spcPct val="100000"/>
              </a:lnSpc>
              <a:spcBef>
                <a:spcPts val="525"/>
              </a:spcBef>
              <a:tabLst>
                <a:tab pos="814705" algn="l"/>
              </a:tabLst>
            </a:pPr>
            <a:r>
              <a:rPr lang="en-US" altLang="zh-TW" sz="2000" spc="310" dirty="0" smtClean="0">
                <a:latin typeface="Trebuchet MS"/>
                <a:cs typeface="Trebuchet MS"/>
              </a:rPr>
              <a:t>–</a:t>
            </a:r>
            <a:r>
              <a:rPr lang="zh-TW" altLang="en-US" sz="2000" spc="310" dirty="0" smtClean="0">
                <a:latin typeface="Trebuchet MS"/>
                <a:cs typeface="Trebuchet MS"/>
              </a:rPr>
              <a:t> 最後</a:t>
            </a:r>
            <a:r>
              <a:rPr lang="zh-TW" altLang="en-US" sz="2000" spc="310" dirty="0">
                <a:latin typeface="Trebuchet MS"/>
                <a:cs typeface="Trebuchet MS"/>
              </a:rPr>
              <a:t>選擇</a:t>
            </a:r>
            <a:r>
              <a:rPr lang="zh-TW" altLang="en-US" sz="2000" spc="310" dirty="0" smtClean="0">
                <a:latin typeface="Trebuchet MS"/>
                <a:cs typeface="Trebuchet MS"/>
              </a:rPr>
              <a:t>的也可能過度</a:t>
            </a:r>
            <a:r>
              <a:rPr lang="zh-TW" altLang="en-US" sz="2000" spc="310" dirty="0">
                <a:latin typeface="Trebuchet MS"/>
                <a:cs typeface="Trebuchet MS"/>
              </a:rPr>
              <a:t>擬</a:t>
            </a:r>
            <a:r>
              <a:rPr lang="zh-TW" altLang="en-US" sz="2000" spc="310" dirty="0" smtClean="0">
                <a:latin typeface="Trebuchet MS"/>
                <a:cs typeface="Trebuchet MS"/>
              </a:rPr>
              <a:t>合</a:t>
            </a:r>
            <a:endParaRPr sz="2000" dirty="0" smtClean="0">
              <a:latin typeface="Trebuchet MS"/>
              <a:cs typeface="Trebuchet MS"/>
            </a:endParaRPr>
          </a:p>
          <a:p>
            <a:pPr marL="453390" indent="-441325">
              <a:lnSpc>
                <a:spcPct val="100000"/>
              </a:lnSpc>
              <a:spcBef>
                <a:spcPts val="480"/>
              </a:spcBef>
              <a:buFont typeface="Wingdings"/>
              <a:buChar char=""/>
              <a:tabLst>
                <a:tab pos="454025" algn="l"/>
              </a:tabLst>
            </a:pPr>
            <a:r>
              <a:rPr lang="zh-TW" altLang="en-US" sz="2400" spc="-110" dirty="0" smtClean="0">
                <a:latin typeface="Trebuchet MS"/>
                <a:cs typeface="Trebuchet MS"/>
              </a:rPr>
              <a:t>這種情況你可以將資料分成訓練資料、測試資料、驗證資料</a:t>
            </a:r>
            <a:endParaRPr lang="en-US" altLang="zh-TW" sz="2400" spc="-110" dirty="0" smtClean="0">
              <a:latin typeface="Trebuchet MS"/>
              <a:cs typeface="Trebuchet MS"/>
            </a:endParaRPr>
          </a:p>
          <a:p>
            <a:r>
              <a:rPr lang="zh-TW" altLang="en-US" sz="2000" spc="310" dirty="0" smtClean="0">
                <a:latin typeface="Trebuchet MS"/>
                <a:cs typeface="Trebuchet MS"/>
              </a:rPr>
              <a:t>    </a:t>
            </a:r>
            <a:r>
              <a:rPr lang="en-US" altLang="zh-TW" sz="2000" spc="310" dirty="0" smtClean="0">
                <a:latin typeface="Trebuchet MS"/>
                <a:cs typeface="Trebuchet MS"/>
              </a:rPr>
              <a:t>–</a:t>
            </a:r>
            <a:r>
              <a:rPr lang="zh-TW" altLang="en-US" sz="2000" spc="310" dirty="0" smtClean="0">
                <a:latin typeface="Trebuchet MS"/>
                <a:cs typeface="Trebuchet MS"/>
              </a:rPr>
              <a:t> </a:t>
            </a:r>
            <a:r>
              <a:rPr lang="zh-TW" altLang="en-US" sz="2000" dirty="0" smtClean="0"/>
              <a:t>使用</a:t>
            </a:r>
            <a:r>
              <a:rPr lang="zh-TW" altLang="en-US" sz="2000" dirty="0"/>
              <a:t>訓練和測試資料來從成千上萬種機器學習方法中選擇最適合</a:t>
            </a:r>
            <a:r>
              <a:rPr lang="zh-TW" altLang="en-US" sz="2000" dirty="0" smtClean="0"/>
              <a:t>的方法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</a:t>
            </a:r>
            <a:r>
              <a:rPr lang="en-US" altLang="zh-TW" sz="2000" dirty="0" smtClean="0"/>
              <a:t>-</a:t>
            </a:r>
            <a:r>
              <a:rPr lang="zh-TW" altLang="en-US" sz="2000" dirty="0" smtClean="0"/>
              <a:t>   再</a:t>
            </a:r>
            <a:r>
              <a:rPr lang="zh-TW" altLang="en-US" sz="2000" dirty="0"/>
              <a:t>使用驗證數據來評估它針對獨立的測試資料的真實</a:t>
            </a:r>
            <a:r>
              <a:rPr lang="zh-TW" altLang="en-US" sz="2000" dirty="0" smtClean="0"/>
              <a:t>效果</a:t>
            </a:r>
            <a:endParaRPr lang="zh-TW" altLang="en-US" sz="2000" dirty="0"/>
          </a:p>
        </p:txBody>
      </p:sp>
      <p:sp>
        <p:nvSpPr>
          <p:cNvPr id="5" name="object 5"/>
          <p:cNvSpPr txBox="1"/>
          <p:nvPr/>
        </p:nvSpPr>
        <p:spPr>
          <a:xfrm>
            <a:off x="2214626" y="5267197"/>
            <a:ext cx="517715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368935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6957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4.1 </a:t>
            </a:r>
            <a:r>
              <a:rPr sz="2400" i="1" spc="-130" dirty="0">
                <a:latin typeface="Trebuchet MS"/>
                <a:cs typeface="Trebuchet MS"/>
              </a:rPr>
              <a:t>Inferring </a:t>
            </a:r>
            <a:r>
              <a:rPr sz="2400" i="1" spc="-135" dirty="0">
                <a:latin typeface="Trebuchet MS"/>
                <a:cs typeface="Trebuchet MS"/>
              </a:rPr>
              <a:t>rudimentary</a:t>
            </a:r>
            <a:r>
              <a:rPr sz="2400" i="1" spc="-100" dirty="0">
                <a:latin typeface="Trebuchet MS"/>
                <a:cs typeface="Trebuchet MS"/>
              </a:rPr>
              <a:t> </a:t>
            </a:r>
            <a:r>
              <a:rPr sz="2400" i="1" spc="-140" dirty="0">
                <a:latin typeface="Trebuchet MS"/>
                <a:cs typeface="Trebuchet MS"/>
              </a:rPr>
              <a:t>rules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3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3</a:t>
            </a:r>
            <a:endParaRPr sz="20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50" dirty="0" smtClean="0">
                <a:latin typeface="Trebuchet MS"/>
                <a:cs typeface="Trebuchet MS"/>
              </a:rPr>
              <a:t>使用概率</a:t>
            </a:r>
            <a:r>
              <a:rPr lang="en-US" altLang="zh-TW" sz="2000" i="1" spc="-50" dirty="0" smtClean="0">
                <a:latin typeface="Trebuchet MS"/>
                <a:cs typeface="Trebuchet MS"/>
              </a:rPr>
              <a:t>(</a:t>
            </a:r>
            <a:r>
              <a:rPr sz="2000" i="1" spc="-120" dirty="0" smtClean="0">
                <a:latin typeface="Trebuchet MS"/>
                <a:cs typeface="Trebuchet MS"/>
              </a:rPr>
              <a:t>probabilities</a:t>
            </a:r>
            <a:r>
              <a:rPr lang="en-US" altLang="zh-TW" sz="2000" i="1" spc="-12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56" y="4779264"/>
            <a:ext cx="2019300" cy="154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57527" y="4504944"/>
            <a:ext cx="3446145" cy="2353310"/>
            <a:chOff x="1557527" y="4504944"/>
            <a:chExt cx="3446145" cy="2353310"/>
          </a:xfrm>
        </p:grpSpPr>
        <p:sp>
          <p:nvSpPr>
            <p:cNvPr id="17" name="object 1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4504944"/>
              <a:ext cx="3445764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64429" y="2282951"/>
            <a:ext cx="4980940" cy="4051935"/>
            <a:chOff x="4964429" y="2282951"/>
            <a:chExt cx="4980940" cy="4051935"/>
          </a:xfrm>
        </p:grpSpPr>
        <p:sp>
          <p:nvSpPr>
            <p:cNvPr id="22" name="object 22"/>
            <p:cNvSpPr/>
            <p:nvPr/>
          </p:nvSpPr>
          <p:spPr>
            <a:xfrm>
              <a:off x="4964430" y="2426969"/>
              <a:ext cx="939165" cy="3907790"/>
            </a:xfrm>
            <a:custGeom>
              <a:avLst/>
              <a:gdLst/>
              <a:ahLst/>
              <a:cxnLst/>
              <a:rect l="l" t="t" r="r" b="b"/>
              <a:pathLst>
                <a:path w="939164" h="3907790">
                  <a:moveTo>
                    <a:pt x="928116" y="1521726"/>
                  </a:moveTo>
                  <a:lnTo>
                    <a:pt x="813816" y="1516392"/>
                  </a:lnTo>
                  <a:lnTo>
                    <a:pt x="757428" y="1514106"/>
                  </a:lnTo>
                  <a:lnTo>
                    <a:pt x="585978" y="1504962"/>
                  </a:lnTo>
                  <a:lnTo>
                    <a:pt x="414528" y="1491246"/>
                  </a:lnTo>
                  <a:lnTo>
                    <a:pt x="358140" y="1485912"/>
                  </a:lnTo>
                  <a:lnTo>
                    <a:pt x="300990" y="1479816"/>
                  </a:lnTo>
                  <a:lnTo>
                    <a:pt x="243840" y="1472958"/>
                  </a:lnTo>
                  <a:lnTo>
                    <a:pt x="186690" y="1466862"/>
                  </a:lnTo>
                  <a:lnTo>
                    <a:pt x="129540" y="1459242"/>
                  </a:lnTo>
                  <a:lnTo>
                    <a:pt x="15240" y="1445526"/>
                  </a:lnTo>
                  <a:lnTo>
                    <a:pt x="11430" y="1473720"/>
                  </a:lnTo>
                  <a:lnTo>
                    <a:pt x="125730" y="1488198"/>
                  </a:lnTo>
                  <a:lnTo>
                    <a:pt x="240030" y="1501914"/>
                  </a:lnTo>
                  <a:lnTo>
                    <a:pt x="355092" y="1514106"/>
                  </a:lnTo>
                  <a:lnTo>
                    <a:pt x="469392" y="1524774"/>
                  </a:lnTo>
                  <a:lnTo>
                    <a:pt x="526542" y="1529346"/>
                  </a:lnTo>
                  <a:lnTo>
                    <a:pt x="640842" y="1536966"/>
                  </a:lnTo>
                  <a:lnTo>
                    <a:pt x="698754" y="1540014"/>
                  </a:lnTo>
                  <a:lnTo>
                    <a:pt x="755904" y="1542300"/>
                  </a:lnTo>
                  <a:lnTo>
                    <a:pt x="813054" y="1545348"/>
                  </a:lnTo>
                  <a:lnTo>
                    <a:pt x="927354" y="1549920"/>
                  </a:lnTo>
                  <a:lnTo>
                    <a:pt x="928116" y="1521726"/>
                  </a:lnTo>
                  <a:close/>
                </a:path>
                <a:path w="939164" h="3907790">
                  <a:moveTo>
                    <a:pt x="932688" y="787146"/>
                  </a:moveTo>
                  <a:lnTo>
                    <a:pt x="923544" y="760476"/>
                  </a:lnTo>
                  <a:lnTo>
                    <a:pt x="866394" y="779526"/>
                  </a:lnTo>
                  <a:lnTo>
                    <a:pt x="808482" y="799338"/>
                  </a:lnTo>
                  <a:lnTo>
                    <a:pt x="751332" y="819912"/>
                  </a:lnTo>
                  <a:lnTo>
                    <a:pt x="664464" y="855726"/>
                  </a:lnTo>
                  <a:lnTo>
                    <a:pt x="607314" y="882396"/>
                  </a:lnTo>
                  <a:lnTo>
                    <a:pt x="549402" y="912114"/>
                  </a:lnTo>
                  <a:lnTo>
                    <a:pt x="491490" y="946404"/>
                  </a:lnTo>
                  <a:lnTo>
                    <a:pt x="462534" y="965454"/>
                  </a:lnTo>
                  <a:lnTo>
                    <a:pt x="448056" y="974598"/>
                  </a:lnTo>
                  <a:lnTo>
                    <a:pt x="433578" y="985266"/>
                  </a:lnTo>
                  <a:lnTo>
                    <a:pt x="404622" y="1005840"/>
                  </a:lnTo>
                  <a:lnTo>
                    <a:pt x="375666" y="1027938"/>
                  </a:lnTo>
                  <a:lnTo>
                    <a:pt x="318516" y="1074420"/>
                  </a:lnTo>
                  <a:lnTo>
                    <a:pt x="289560" y="1099566"/>
                  </a:lnTo>
                  <a:lnTo>
                    <a:pt x="232410" y="1150620"/>
                  </a:lnTo>
                  <a:lnTo>
                    <a:pt x="203454" y="1177290"/>
                  </a:lnTo>
                  <a:lnTo>
                    <a:pt x="175260" y="1203960"/>
                  </a:lnTo>
                  <a:lnTo>
                    <a:pt x="146304" y="1232154"/>
                  </a:lnTo>
                  <a:lnTo>
                    <a:pt x="117348" y="1259586"/>
                  </a:lnTo>
                  <a:lnTo>
                    <a:pt x="89154" y="1287780"/>
                  </a:lnTo>
                  <a:lnTo>
                    <a:pt x="60198" y="1315974"/>
                  </a:lnTo>
                  <a:lnTo>
                    <a:pt x="3048" y="1373124"/>
                  </a:lnTo>
                  <a:lnTo>
                    <a:pt x="23622" y="1393698"/>
                  </a:lnTo>
                  <a:lnTo>
                    <a:pt x="108966" y="1308354"/>
                  </a:lnTo>
                  <a:lnTo>
                    <a:pt x="137922" y="1280160"/>
                  </a:lnTo>
                  <a:lnTo>
                    <a:pt x="166116" y="1251966"/>
                  </a:lnTo>
                  <a:lnTo>
                    <a:pt x="223266" y="1197864"/>
                  </a:lnTo>
                  <a:lnTo>
                    <a:pt x="251460" y="1171956"/>
                  </a:lnTo>
                  <a:lnTo>
                    <a:pt x="308610" y="1120902"/>
                  </a:lnTo>
                  <a:lnTo>
                    <a:pt x="393954" y="1050036"/>
                  </a:lnTo>
                  <a:lnTo>
                    <a:pt x="450342" y="1008126"/>
                  </a:lnTo>
                  <a:lnTo>
                    <a:pt x="493014" y="979170"/>
                  </a:lnTo>
                  <a:lnTo>
                    <a:pt x="534924" y="953262"/>
                  </a:lnTo>
                  <a:lnTo>
                    <a:pt x="592074" y="922020"/>
                  </a:lnTo>
                  <a:lnTo>
                    <a:pt x="676656" y="881634"/>
                  </a:lnTo>
                  <a:lnTo>
                    <a:pt x="761238" y="846582"/>
                  </a:lnTo>
                  <a:lnTo>
                    <a:pt x="790194" y="836676"/>
                  </a:lnTo>
                  <a:lnTo>
                    <a:pt x="818388" y="826008"/>
                  </a:lnTo>
                  <a:lnTo>
                    <a:pt x="875538" y="806196"/>
                  </a:lnTo>
                  <a:lnTo>
                    <a:pt x="932688" y="787146"/>
                  </a:lnTo>
                  <a:close/>
                </a:path>
                <a:path w="939164" h="3907790">
                  <a:moveTo>
                    <a:pt x="933450" y="2284476"/>
                  </a:moveTo>
                  <a:lnTo>
                    <a:pt x="876300" y="2260854"/>
                  </a:lnTo>
                  <a:lnTo>
                    <a:pt x="848106" y="2248662"/>
                  </a:lnTo>
                  <a:lnTo>
                    <a:pt x="819150" y="2236470"/>
                  </a:lnTo>
                  <a:lnTo>
                    <a:pt x="790956" y="2223516"/>
                  </a:lnTo>
                  <a:lnTo>
                    <a:pt x="734568" y="2196084"/>
                  </a:lnTo>
                  <a:lnTo>
                    <a:pt x="705612" y="2182368"/>
                  </a:lnTo>
                  <a:lnTo>
                    <a:pt x="677418" y="2167128"/>
                  </a:lnTo>
                  <a:lnTo>
                    <a:pt x="649224" y="2151126"/>
                  </a:lnTo>
                  <a:lnTo>
                    <a:pt x="621030" y="2134362"/>
                  </a:lnTo>
                  <a:lnTo>
                    <a:pt x="592836" y="2116074"/>
                  </a:lnTo>
                  <a:lnTo>
                    <a:pt x="578358" y="2106930"/>
                  </a:lnTo>
                  <a:lnTo>
                    <a:pt x="564642" y="2097024"/>
                  </a:lnTo>
                  <a:lnTo>
                    <a:pt x="550164" y="2087118"/>
                  </a:lnTo>
                  <a:lnTo>
                    <a:pt x="521970" y="2066544"/>
                  </a:lnTo>
                  <a:lnTo>
                    <a:pt x="493776" y="2044446"/>
                  </a:lnTo>
                  <a:lnTo>
                    <a:pt x="465582" y="2020824"/>
                  </a:lnTo>
                  <a:lnTo>
                    <a:pt x="437388" y="1995678"/>
                  </a:lnTo>
                  <a:lnTo>
                    <a:pt x="423672" y="1982724"/>
                  </a:lnTo>
                  <a:lnTo>
                    <a:pt x="409194" y="1969770"/>
                  </a:lnTo>
                  <a:lnTo>
                    <a:pt x="394716" y="1956054"/>
                  </a:lnTo>
                  <a:lnTo>
                    <a:pt x="381000" y="1941576"/>
                  </a:lnTo>
                  <a:lnTo>
                    <a:pt x="366522" y="1927860"/>
                  </a:lnTo>
                  <a:lnTo>
                    <a:pt x="338328" y="1898142"/>
                  </a:lnTo>
                  <a:lnTo>
                    <a:pt x="281178" y="1836420"/>
                  </a:lnTo>
                  <a:lnTo>
                    <a:pt x="252984" y="1804416"/>
                  </a:lnTo>
                  <a:lnTo>
                    <a:pt x="224028" y="1770888"/>
                  </a:lnTo>
                  <a:lnTo>
                    <a:pt x="195834" y="1737360"/>
                  </a:lnTo>
                  <a:lnTo>
                    <a:pt x="167640" y="1703070"/>
                  </a:lnTo>
                  <a:lnTo>
                    <a:pt x="138684" y="1668780"/>
                  </a:lnTo>
                  <a:lnTo>
                    <a:pt x="24384" y="1527048"/>
                  </a:lnTo>
                  <a:lnTo>
                    <a:pt x="2286" y="1544574"/>
                  </a:lnTo>
                  <a:lnTo>
                    <a:pt x="59436" y="1616202"/>
                  </a:lnTo>
                  <a:lnTo>
                    <a:pt x="88392" y="1651254"/>
                  </a:lnTo>
                  <a:lnTo>
                    <a:pt x="116586" y="1686306"/>
                  </a:lnTo>
                  <a:lnTo>
                    <a:pt x="173736" y="1755648"/>
                  </a:lnTo>
                  <a:lnTo>
                    <a:pt x="202692" y="1789938"/>
                  </a:lnTo>
                  <a:lnTo>
                    <a:pt x="230886" y="1822704"/>
                  </a:lnTo>
                  <a:lnTo>
                    <a:pt x="259842" y="1855470"/>
                  </a:lnTo>
                  <a:lnTo>
                    <a:pt x="288798" y="1886712"/>
                  </a:lnTo>
                  <a:lnTo>
                    <a:pt x="316992" y="1917954"/>
                  </a:lnTo>
                  <a:lnTo>
                    <a:pt x="345948" y="1947672"/>
                  </a:lnTo>
                  <a:lnTo>
                    <a:pt x="374904" y="1976628"/>
                  </a:lnTo>
                  <a:lnTo>
                    <a:pt x="403860" y="2004060"/>
                  </a:lnTo>
                  <a:lnTo>
                    <a:pt x="432816" y="2029968"/>
                  </a:lnTo>
                  <a:lnTo>
                    <a:pt x="461772" y="2054352"/>
                  </a:lnTo>
                  <a:lnTo>
                    <a:pt x="475488" y="2066544"/>
                  </a:lnTo>
                  <a:lnTo>
                    <a:pt x="533400" y="2110740"/>
                  </a:lnTo>
                  <a:lnTo>
                    <a:pt x="605790" y="2157984"/>
                  </a:lnTo>
                  <a:lnTo>
                    <a:pt x="692658" y="2207514"/>
                  </a:lnTo>
                  <a:lnTo>
                    <a:pt x="749808" y="2235708"/>
                  </a:lnTo>
                  <a:lnTo>
                    <a:pt x="807720" y="2262378"/>
                  </a:lnTo>
                  <a:lnTo>
                    <a:pt x="836676" y="2274570"/>
                  </a:lnTo>
                  <a:lnTo>
                    <a:pt x="922020" y="2311146"/>
                  </a:lnTo>
                  <a:lnTo>
                    <a:pt x="933450" y="2284476"/>
                  </a:lnTo>
                  <a:close/>
                </a:path>
                <a:path w="939164" h="3907790">
                  <a:moveTo>
                    <a:pt x="935736" y="23622"/>
                  </a:moveTo>
                  <a:lnTo>
                    <a:pt x="919734" y="0"/>
                  </a:lnTo>
                  <a:lnTo>
                    <a:pt x="890778" y="20574"/>
                  </a:lnTo>
                  <a:lnTo>
                    <a:pt x="862584" y="41148"/>
                  </a:lnTo>
                  <a:lnTo>
                    <a:pt x="833628" y="61722"/>
                  </a:lnTo>
                  <a:lnTo>
                    <a:pt x="775716" y="105156"/>
                  </a:lnTo>
                  <a:lnTo>
                    <a:pt x="718566" y="151638"/>
                  </a:lnTo>
                  <a:lnTo>
                    <a:pt x="660654" y="202692"/>
                  </a:lnTo>
                  <a:lnTo>
                    <a:pt x="631698" y="230124"/>
                  </a:lnTo>
                  <a:lnTo>
                    <a:pt x="602742" y="259842"/>
                  </a:lnTo>
                  <a:lnTo>
                    <a:pt x="560070" y="307086"/>
                  </a:lnTo>
                  <a:lnTo>
                    <a:pt x="531114" y="340614"/>
                  </a:lnTo>
                  <a:lnTo>
                    <a:pt x="487680" y="395478"/>
                  </a:lnTo>
                  <a:lnTo>
                    <a:pt x="458724" y="435102"/>
                  </a:lnTo>
                  <a:lnTo>
                    <a:pt x="429768" y="477774"/>
                  </a:lnTo>
                  <a:lnTo>
                    <a:pt x="401574" y="521970"/>
                  </a:lnTo>
                  <a:lnTo>
                    <a:pt x="372618" y="568452"/>
                  </a:lnTo>
                  <a:lnTo>
                    <a:pt x="343662" y="617220"/>
                  </a:lnTo>
                  <a:lnTo>
                    <a:pt x="286512" y="719328"/>
                  </a:lnTo>
                  <a:lnTo>
                    <a:pt x="257556" y="773430"/>
                  </a:lnTo>
                  <a:lnTo>
                    <a:pt x="200406" y="884682"/>
                  </a:lnTo>
                  <a:lnTo>
                    <a:pt x="172212" y="942594"/>
                  </a:lnTo>
                  <a:lnTo>
                    <a:pt x="143256" y="1000506"/>
                  </a:lnTo>
                  <a:lnTo>
                    <a:pt x="57912" y="1179588"/>
                  </a:lnTo>
                  <a:lnTo>
                    <a:pt x="762" y="1300746"/>
                  </a:lnTo>
                  <a:lnTo>
                    <a:pt x="26670" y="1312938"/>
                  </a:lnTo>
                  <a:lnTo>
                    <a:pt x="83820" y="1191780"/>
                  </a:lnTo>
                  <a:lnTo>
                    <a:pt x="140970" y="1072134"/>
                  </a:lnTo>
                  <a:lnTo>
                    <a:pt x="197358" y="954786"/>
                  </a:lnTo>
                  <a:lnTo>
                    <a:pt x="226314" y="897636"/>
                  </a:lnTo>
                  <a:lnTo>
                    <a:pt x="254508" y="841248"/>
                  </a:lnTo>
                  <a:lnTo>
                    <a:pt x="311658" y="733044"/>
                  </a:lnTo>
                  <a:lnTo>
                    <a:pt x="368808" y="630936"/>
                  </a:lnTo>
                  <a:lnTo>
                    <a:pt x="397002" y="582930"/>
                  </a:lnTo>
                  <a:lnTo>
                    <a:pt x="454152" y="493014"/>
                  </a:lnTo>
                  <a:lnTo>
                    <a:pt x="482346" y="451866"/>
                  </a:lnTo>
                  <a:lnTo>
                    <a:pt x="510540" y="413004"/>
                  </a:lnTo>
                  <a:lnTo>
                    <a:pt x="538734" y="376428"/>
                  </a:lnTo>
                  <a:lnTo>
                    <a:pt x="567690" y="342138"/>
                  </a:lnTo>
                  <a:lnTo>
                    <a:pt x="581406" y="325374"/>
                  </a:lnTo>
                  <a:lnTo>
                    <a:pt x="609600" y="294132"/>
                  </a:lnTo>
                  <a:lnTo>
                    <a:pt x="624078" y="279654"/>
                  </a:lnTo>
                  <a:lnTo>
                    <a:pt x="637794" y="264414"/>
                  </a:lnTo>
                  <a:lnTo>
                    <a:pt x="652272" y="250698"/>
                  </a:lnTo>
                  <a:lnTo>
                    <a:pt x="665988" y="236982"/>
                  </a:lnTo>
                  <a:lnTo>
                    <a:pt x="680466" y="223266"/>
                  </a:lnTo>
                  <a:lnTo>
                    <a:pt x="736854" y="172974"/>
                  </a:lnTo>
                  <a:lnTo>
                    <a:pt x="765810" y="150114"/>
                  </a:lnTo>
                  <a:lnTo>
                    <a:pt x="794004" y="127254"/>
                  </a:lnTo>
                  <a:lnTo>
                    <a:pt x="850392" y="84582"/>
                  </a:lnTo>
                  <a:lnTo>
                    <a:pt x="879348" y="64008"/>
                  </a:lnTo>
                  <a:lnTo>
                    <a:pt x="907542" y="43434"/>
                  </a:lnTo>
                  <a:lnTo>
                    <a:pt x="935736" y="23622"/>
                  </a:lnTo>
                  <a:close/>
                </a:path>
                <a:path w="939164" h="3907790">
                  <a:moveTo>
                    <a:pt x="937260" y="3124962"/>
                  </a:moveTo>
                  <a:lnTo>
                    <a:pt x="908304" y="3101340"/>
                  </a:lnTo>
                  <a:lnTo>
                    <a:pt x="880110" y="3076956"/>
                  </a:lnTo>
                  <a:lnTo>
                    <a:pt x="851154" y="3053334"/>
                  </a:lnTo>
                  <a:lnTo>
                    <a:pt x="822960" y="3028188"/>
                  </a:lnTo>
                  <a:lnTo>
                    <a:pt x="766572" y="2976372"/>
                  </a:lnTo>
                  <a:lnTo>
                    <a:pt x="737616" y="2948940"/>
                  </a:lnTo>
                  <a:lnTo>
                    <a:pt x="723900" y="2934462"/>
                  </a:lnTo>
                  <a:lnTo>
                    <a:pt x="709422" y="2919984"/>
                  </a:lnTo>
                  <a:lnTo>
                    <a:pt x="695706" y="2904744"/>
                  </a:lnTo>
                  <a:lnTo>
                    <a:pt x="681228" y="2889504"/>
                  </a:lnTo>
                  <a:lnTo>
                    <a:pt x="666750" y="2873502"/>
                  </a:lnTo>
                  <a:lnTo>
                    <a:pt x="638556" y="2840736"/>
                  </a:lnTo>
                  <a:lnTo>
                    <a:pt x="610362" y="2806446"/>
                  </a:lnTo>
                  <a:lnTo>
                    <a:pt x="567690" y="2750058"/>
                  </a:lnTo>
                  <a:lnTo>
                    <a:pt x="539496" y="2709672"/>
                  </a:lnTo>
                  <a:lnTo>
                    <a:pt x="525780" y="2688336"/>
                  </a:lnTo>
                  <a:lnTo>
                    <a:pt x="496824" y="2644140"/>
                  </a:lnTo>
                  <a:lnTo>
                    <a:pt x="454914" y="2571750"/>
                  </a:lnTo>
                  <a:lnTo>
                    <a:pt x="425958" y="2520696"/>
                  </a:lnTo>
                  <a:lnTo>
                    <a:pt x="397764" y="2465832"/>
                  </a:lnTo>
                  <a:lnTo>
                    <a:pt x="369570" y="2409444"/>
                  </a:lnTo>
                  <a:lnTo>
                    <a:pt x="340614" y="2350770"/>
                  </a:lnTo>
                  <a:lnTo>
                    <a:pt x="312420" y="2289810"/>
                  </a:lnTo>
                  <a:lnTo>
                    <a:pt x="283464" y="2226564"/>
                  </a:lnTo>
                  <a:lnTo>
                    <a:pt x="226314" y="2095500"/>
                  </a:lnTo>
                  <a:lnTo>
                    <a:pt x="169164" y="1959864"/>
                  </a:lnTo>
                  <a:lnTo>
                    <a:pt x="83820" y="1749552"/>
                  </a:lnTo>
                  <a:lnTo>
                    <a:pt x="26670" y="1606296"/>
                  </a:lnTo>
                  <a:lnTo>
                    <a:pt x="0" y="1616964"/>
                  </a:lnTo>
                  <a:lnTo>
                    <a:pt x="57150" y="1760220"/>
                  </a:lnTo>
                  <a:lnTo>
                    <a:pt x="114300" y="1901190"/>
                  </a:lnTo>
                  <a:lnTo>
                    <a:pt x="143256" y="1970532"/>
                  </a:lnTo>
                  <a:lnTo>
                    <a:pt x="171450" y="2039112"/>
                  </a:lnTo>
                  <a:lnTo>
                    <a:pt x="228600" y="2173224"/>
                  </a:lnTo>
                  <a:lnTo>
                    <a:pt x="257556" y="2237994"/>
                  </a:lnTo>
                  <a:lnTo>
                    <a:pt x="314706" y="2362962"/>
                  </a:lnTo>
                  <a:lnTo>
                    <a:pt x="371856" y="2478786"/>
                  </a:lnTo>
                  <a:lnTo>
                    <a:pt x="400812" y="2533650"/>
                  </a:lnTo>
                  <a:lnTo>
                    <a:pt x="429768" y="2585466"/>
                  </a:lnTo>
                  <a:lnTo>
                    <a:pt x="457962" y="2634996"/>
                  </a:lnTo>
                  <a:lnTo>
                    <a:pt x="501396" y="2704338"/>
                  </a:lnTo>
                  <a:lnTo>
                    <a:pt x="544830" y="2766822"/>
                  </a:lnTo>
                  <a:lnTo>
                    <a:pt x="559308" y="2785872"/>
                  </a:lnTo>
                  <a:lnTo>
                    <a:pt x="573786" y="2805684"/>
                  </a:lnTo>
                  <a:lnTo>
                    <a:pt x="588264" y="2823972"/>
                  </a:lnTo>
                  <a:lnTo>
                    <a:pt x="602742" y="2841498"/>
                  </a:lnTo>
                  <a:lnTo>
                    <a:pt x="616458" y="2859024"/>
                  </a:lnTo>
                  <a:lnTo>
                    <a:pt x="645414" y="2892552"/>
                  </a:lnTo>
                  <a:lnTo>
                    <a:pt x="674370" y="2924556"/>
                  </a:lnTo>
                  <a:lnTo>
                    <a:pt x="732282" y="2983230"/>
                  </a:lnTo>
                  <a:lnTo>
                    <a:pt x="774954" y="3023616"/>
                  </a:lnTo>
                  <a:lnTo>
                    <a:pt x="803910" y="3049524"/>
                  </a:lnTo>
                  <a:lnTo>
                    <a:pt x="861060" y="3099054"/>
                  </a:lnTo>
                  <a:lnTo>
                    <a:pt x="918972" y="3147060"/>
                  </a:lnTo>
                  <a:lnTo>
                    <a:pt x="937260" y="3124962"/>
                  </a:lnTo>
                  <a:close/>
                </a:path>
                <a:path w="939164" h="3907790">
                  <a:moveTo>
                    <a:pt x="938784" y="3888486"/>
                  </a:moveTo>
                  <a:lnTo>
                    <a:pt x="909828" y="3855720"/>
                  </a:lnTo>
                  <a:lnTo>
                    <a:pt x="881634" y="3821430"/>
                  </a:lnTo>
                  <a:lnTo>
                    <a:pt x="853440" y="3787902"/>
                  </a:lnTo>
                  <a:lnTo>
                    <a:pt x="824484" y="3752850"/>
                  </a:lnTo>
                  <a:lnTo>
                    <a:pt x="781812" y="3698748"/>
                  </a:lnTo>
                  <a:lnTo>
                    <a:pt x="768096" y="3679698"/>
                  </a:lnTo>
                  <a:lnTo>
                    <a:pt x="739140" y="3641598"/>
                  </a:lnTo>
                  <a:lnTo>
                    <a:pt x="710946" y="3601212"/>
                  </a:lnTo>
                  <a:lnTo>
                    <a:pt x="697230" y="3579876"/>
                  </a:lnTo>
                  <a:lnTo>
                    <a:pt x="682752" y="3558540"/>
                  </a:lnTo>
                  <a:lnTo>
                    <a:pt x="668274" y="3536442"/>
                  </a:lnTo>
                  <a:lnTo>
                    <a:pt x="654558" y="3513582"/>
                  </a:lnTo>
                  <a:lnTo>
                    <a:pt x="640080" y="3490722"/>
                  </a:lnTo>
                  <a:lnTo>
                    <a:pt x="625602" y="3466338"/>
                  </a:lnTo>
                  <a:lnTo>
                    <a:pt x="582930" y="3390138"/>
                  </a:lnTo>
                  <a:lnTo>
                    <a:pt x="569214" y="3362706"/>
                  </a:lnTo>
                  <a:lnTo>
                    <a:pt x="554736" y="3334512"/>
                  </a:lnTo>
                  <a:lnTo>
                    <a:pt x="526542" y="3276600"/>
                  </a:lnTo>
                  <a:lnTo>
                    <a:pt x="483870" y="3181350"/>
                  </a:lnTo>
                  <a:lnTo>
                    <a:pt x="455676" y="3112770"/>
                  </a:lnTo>
                  <a:lnTo>
                    <a:pt x="441198" y="3076956"/>
                  </a:lnTo>
                  <a:lnTo>
                    <a:pt x="426720" y="3040380"/>
                  </a:lnTo>
                  <a:lnTo>
                    <a:pt x="412242" y="3003042"/>
                  </a:lnTo>
                  <a:lnTo>
                    <a:pt x="398526" y="2964180"/>
                  </a:lnTo>
                  <a:lnTo>
                    <a:pt x="384048" y="2925318"/>
                  </a:lnTo>
                  <a:lnTo>
                    <a:pt x="369570" y="2884932"/>
                  </a:lnTo>
                  <a:lnTo>
                    <a:pt x="355854" y="2843784"/>
                  </a:lnTo>
                  <a:lnTo>
                    <a:pt x="341376" y="2801874"/>
                  </a:lnTo>
                  <a:lnTo>
                    <a:pt x="312420" y="2716530"/>
                  </a:lnTo>
                  <a:lnTo>
                    <a:pt x="284226" y="2628900"/>
                  </a:lnTo>
                  <a:lnTo>
                    <a:pt x="227076" y="2445258"/>
                  </a:lnTo>
                  <a:lnTo>
                    <a:pt x="198882" y="2350770"/>
                  </a:lnTo>
                  <a:lnTo>
                    <a:pt x="169926" y="2254758"/>
                  </a:lnTo>
                  <a:lnTo>
                    <a:pt x="112776" y="2058924"/>
                  </a:lnTo>
                  <a:lnTo>
                    <a:pt x="27432" y="1760220"/>
                  </a:lnTo>
                  <a:lnTo>
                    <a:pt x="0" y="1768602"/>
                  </a:lnTo>
                  <a:lnTo>
                    <a:pt x="85344" y="2067306"/>
                  </a:lnTo>
                  <a:lnTo>
                    <a:pt x="114300" y="2165604"/>
                  </a:lnTo>
                  <a:lnTo>
                    <a:pt x="142494" y="2263140"/>
                  </a:lnTo>
                  <a:lnTo>
                    <a:pt x="171450" y="2359152"/>
                  </a:lnTo>
                  <a:lnTo>
                    <a:pt x="199644" y="2453640"/>
                  </a:lnTo>
                  <a:lnTo>
                    <a:pt x="256794" y="2637282"/>
                  </a:lnTo>
                  <a:lnTo>
                    <a:pt x="313944" y="2811018"/>
                  </a:lnTo>
                  <a:lnTo>
                    <a:pt x="342900" y="2894076"/>
                  </a:lnTo>
                  <a:lnTo>
                    <a:pt x="357378" y="2934462"/>
                  </a:lnTo>
                  <a:lnTo>
                    <a:pt x="371856" y="2974086"/>
                  </a:lnTo>
                  <a:lnTo>
                    <a:pt x="385572" y="3012948"/>
                  </a:lnTo>
                  <a:lnTo>
                    <a:pt x="414528" y="3087624"/>
                  </a:lnTo>
                  <a:lnTo>
                    <a:pt x="429006" y="3123438"/>
                  </a:lnTo>
                  <a:lnTo>
                    <a:pt x="457200" y="3192018"/>
                  </a:lnTo>
                  <a:lnTo>
                    <a:pt x="486156" y="3257550"/>
                  </a:lnTo>
                  <a:lnTo>
                    <a:pt x="515112" y="3318510"/>
                  </a:lnTo>
                  <a:lnTo>
                    <a:pt x="529590" y="3347466"/>
                  </a:lnTo>
                  <a:lnTo>
                    <a:pt x="543306" y="3375660"/>
                  </a:lnTo>
                  <a:lnTo>
                    <a:pt x="572262" y="3429762"/>
                  </a:lnTo>
                  <a:lnTo>
                    <a:pt x="601218" y="3480816"/>
                  </a:lnTo>
                  <a:lnTo>
                    <a:pt x="630174" y="3528822"/>
                  </a:lnTo>
                  <a:lnTo>
                    <a:pt x="643890" y="3551682"/>
                  </a:lnTo>
                  <a:lnTo>
                    <a:pt x="672846" y="3595878"/>
                  </a:lnTo>
                  <a:lnTo>
                    <a:pt x="716280" y="3658362"/>
                  </a:lnTo>
                  <a:lnTo>
                    <a:pt x="745236" y="3697224"/>
                  </a:lnTo>
                  <a:lnTo>
                    <a:pt x="758952" y="3716274"/>
                  </a:lnTo>
                  <a:lnTo>
                    <a:pt x="802386" y="3771138"/>
                  </a:lnTo>
                  <a:lnTo>
                    <a:pt x="859536" y="3840480"/>
                  </a:lnTo>
                  <a:lnTo>
                    <a:pt x="888492" y="3874008"/>
                  </a:lnTo>
                  <a:lnTo>
                    <a:pt x="916686" y="3907536"/>
                  </a:lnTo>
                  <a:lnTo>
                    <a:pt x="938784" y="388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545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8067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92546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3.1 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簡單第一！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78067" y="3044951"/>
            <a:ext cx="4067175" cy="375285"/>
            <a:chOff x="5878067" y="3044951"/>
            <a:chExt cx="4067175" cy="375285"/>
          </a:xfrm>
        </p:grpSpPr>
        <p:sp>
          <p:nvSpPr>
            <p:cNvPr id="27" name="object 27"/>
            <p:cNvSpPr/>
            <p:nvPr/>
          </p:nvSpPr>
          <p:spPr>
            <a:xfrm>
              <a:off x="5892545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8067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92546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3.2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過度擬合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78067" y="3808476"/>
            <a:ext cx="4067175" cy="375285"/>
            <a:chOff x="5878067" y="3808476"/>
            <a:chExt cx="4067175" cy="375285"/>
          </a:xfrm>
        </p:grpSpPr>
        <p:sp>
          <p:nvSpPr>
            <p:cNvPr id="31" name="object 31"/>
            <p:cNvSpPr/>
            <p:nvPr/>
          </p:nvSpPr>
          <p:spPr>
            <a:xfrm>
              <a:off x="5892545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067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92546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3.3 </a:t>
            </a:r>
            <a:r>
              <a:rPr lang="zh-TW" altLang="en-US" sz="1800" b="1" spc="-70" dirty="0" smtClean="0">
                <a:latin typeface="Trebuchet MS"/>
                <a:cs typeface="Trebuchet MS"/>
              </a:rPr>
              <a:t>使用概率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70523" y="4576064"/>
            <a:ext cx="315468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3.4 </a:t>
            </a:r>
            <a:r>
              <a:rPr sz="1800" b="1" spc="-95" dirty="0">
                <a:latin typeface="Trebuchet MS"/>
                <a:cs typeface="Trebuchet MS"/>
              </a:rPr>
              <a:t>Decision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2778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3.5 </a:t>
            </a:r>
            <a:r>
              <a:rPr sz="1800" b="1" spc="-95" dirty="0">
                <a:latin typeface="Trebuchet MS"/>
                <a:cs typeface="Trebuchet MS"/>
              </a:rPr>
              <a:t>Pruning </a:t>
            </a:r>
            <a:r>
              <a:rPr sz="1800" b="1" spc="-105" dirty="0">
                <a:latin typeface="Trebuchet MS"/>
                <a:cs typeface="Trebuchet MS"/>
              </a:rPr>
              <a:t>decision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  </a:t>
            </a: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3.6 </a:t>
            </a:r>
            <a:r>
              <a:rPr sz="1800" b="1" spc="-100" dirty="0">
                <a:latin typeface="Trebuchet MS"/>
                <a:cs typeface="Trebuchet MS"/>
              </a:rPr>
              <a:t>Nearest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neighbor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67400" y="4361688"/>
            <a:ext cx="4121150" cy="2194560"/>
            <a:chOff x="5867400" y="4361688"/>
            <a:chExt cx="4121150" cy="2194560"/>
          </a:xfrm>
        </p:grpSpPr>
        <p:sp>
          <p:nvSpPr>
            <p:cNvPr id="35" name="object 35"/>
            <p:cNvSpPr/>
            <p:nvPr/>
          </p:nvSpPr>
          <p:spPr>
            <a:xfrm>
              <a:off x="5892546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067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92546" y="5346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78067" y="5332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92546" y="6108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67400" y="4361688"/>
              <a:ext cx="4120896" cy="21945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060950" y="195973"/>
            <a:ext cx="4540250" cy="7184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首先選擇</a:t>
            </a:r>
            <a:r>
              <a:rPr lang="en-US" altLang="zh-TW" dirty="0" smtClean="0"/>
              <a:t>outlook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觀察</a:t>
            </a:r>
            <a:r>
              <a:rPr lang="en-US" altLang="zh-TW" dirty="0" smtClean="0"/>
              <a:t>outlook</a:t>
            </a:r>
            <a:r>
              <a:rPr lang="zh-TW" altLang="en-US" dirty="0"/>
              <a:t>分類</a:t>
            </a:r>
            <a:r>
              <a:rPr lang="zh-TW" altLang="en-US" dirty="0" smtClean="0"/>
              <a:t>值，有</a:t>
            </a:r>
            <a:r>
              <a:rPr lang="en-US" altLang="zh-TW" dirty="0" smtClean="0"/>
              <a:t>sunny</a:t>
            </a:r>
            <a:r>
              <a:rPr lang="en-US" altLang="zh-TW" dirty="0"/>
              <a:t>, overcast,</a:t>
            </a:r>
            <a:r>
              <a:rPr lang="zh-TW" altLang="en-US" dirty="0"/>
              <a:t> </a:t>
            </a:r>
            <a:r>
              <a:rPr lang="en-US" altLang="zh-TW" dirty="0" smtClean="0"/>
              <a:t>rainy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32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309779"/>
            <a:ext cx="9783064" cy="4264629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400" spc="-120" dirty="0">
                <a:latin typeface="Trebuchet MS"/>
                <a:cs typeface="Trebuchet MS"/>
              </a:rPr>
              <a:t>(OneR: </a:t>
            </a:r>
            <a:r>
              <a:rPr lang="zh-TW" altLang="en-US" sz="2400" spc="-70" dirty="0" smtClean="0">
                <a:latin typeface="Trebuchet MS"/>
                <a:cs typeface="Trebuchet MS"/>
              </a:rPr>
              <a:t>一種屬性決定一切</a:t>
            </a:r>
            <a:r>
              <a:rPr sz="2400" spc="-100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相反的策略：使用所有屬性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800" b="1" spc="-110" dirty="0">
                <a:latin typeface="Arial"/>
                <a:cs typeface="Arial"/>
              </a:rPr>
              <a:t>“</a:t>
            </a:r>
            <a:r>
              <a:rPr sz="2800" b="1" spc="-110" dirty="0">
                <a:latin typeface="Trebuchet MS"/>
                <a:cs typeface="Trebuchet MS"/>
              </a:rPr>
              <a:t>Naïve </a:t>
            </a:r>
            <a:r>
              <a:rPr sz="2800" b="1" spc="-125" dirty="0">
                <a:latin typeface="Trebuchet MS"/>
                <a:cs typeface="Trebuchet MS"/>
              </a:rPr>
              <a:t>Bayes</a:t>
            </a:r>
            <a:r>
              <a:rPr sz="2800" b="1" spc="-125" dirty="0">
                <a:latin typeface="Arial"/>
                <a:cs typeface="Arial"/>
              </a:rPr>
              <a:t>”</a:t>
            </a:r>
            <a:r>
              <a:rPr sz="2800" b="1" spc="-240" dirty="0">
                <a:latin typeface="Arial"/>
                <a:cs typeface="Arial"/>
              </a:rPr>
              <a:t> </a:t>
            </a:r>
            <a:r>
              <a:rPr lang="zh-TW" altLang="en-US" sz="2800" b="1" spc="-145" dirty="0" smtClean="0">
                <a:latin typeface="Trebuchet MS"/>
                <a:cs typeface="Arial"/>
              </a:rPr>
              <a:t>方</a:t>
            </a:r>
            <a:r>
              <a:rPr lang="zh-TW" altLang="en-US" sz="2800" b="1" spc="-145" dirty="0">
                <a:latin typeface="Trebuchet MS"/>
                <a:cs typeface="Arial"/>
              </a:rPr>
              <a:t>法</a:t>
            </a:r>
            <a:endParaRPr sz="28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spcBef>
                <a:spcPts val="2515"/>
              </a:spcBef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400" spc="-150" dirty="0" smtClean="0">
                <a:latin typeface="Trebuchet MS"/>
                <a:cs typeface="Trebuchet MS"/>
              </a:rPr>
              <a:t>兩個假設</a:t>
            </a:r>
            <a:r>
              <a:rPr lang="zh-TW" altLang="en-US" sz="2400" spc="-90" dirty="0" smtClean="0">
                <a:latin typeface="Trebuchet MS"/>
                <a:cs typeface="Trebuchet MS"/>
              </a:rPr>
              <a:t>：</a:t>
            </a:r>
            <a:endParaRPr sz="2400" dirty="0">
              <a:latin typeface="Trebuchet MS"/>
              <a:cs typeface="Trebuchet MS"/>
            </a:endParaRPr>
          </a:p>
          <a:p>
            <a:pPr marL="1256665" lvl="1" indent="-457834">
              <a:lnSpc>
                <a:spcPct val="100000"/>
              </a:lnSpc>
              <a:spcBef>
                <a:spcPts val="530"/>
              </a:spcBef>
              <a:buFont typeface="Trebuchet MS"/>
              <a:buChar char="–"/>
              <a:tabLst>
                <a:tab pos="1256665" algn="l"/>
                <a:tab pos="1257300" algn="l"/>
              </a:tabLst>
            </a:pPr>
            <a:r>
              <a:rPr lang="zh-TW" altLang="en-US" sz="2000" i="1" spc="-114" dirty="0">
                <a:latin typeface="Trebuchet MS"/>
                <a:cs typeface="Trebuchet MS"/>
              </a:rPr>
              <a:t>所有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屬性是同等重要的</a:t>
            </a:r>
            <a:endParaRPr sz="2000" dirty="0">
              <a:latin typeface="Trebuchet MS"/>
              <a:cs typeface="Trebuchet MS"/>
            </a:endParaRPr>
          </a:p>
          <a:p>
            <a:pPr marL="1256665" lvl="1" indent="-457834">
              <a:lnSpc>
                <a:spcPct val="100000"/>
              </a:lnSpc>
              <a:spcBef>
                <a:spcPts val="500"/>
              </a:spcBef>
              <a:buFont typeface="Trebuchet MS"/>
              <a:buChar char="–"/>
              <a:tabLst>
                <a:tab pos="1256665" algn="l"/>
                <a:tab pos="1257300" algn="l"/>
              </a:tabLst>
            </a:pPr>
            <a:r>
              <a:rPr lang="zh-TW" altLang="en-US" sz="2000" i="1" spc="-114" dirty="0">
                <a:latin typeface="Trebuchet MS"/>
                <a:cs typeface="Trebuchet MS"/>
              </a:rPr>
              <a:t>所有屬性</a:t>
            </a:r>
            <a:r>
              <a:rPr lang="zh-TW" altLang="en-US" sz="2000" i="1" spc="-125" dirty="0" smtClean="0">
                <a:latin typeface="Trebuchet MS"/>
                <a:cs typeface="Trebuchet MS"/>
              </a:rPr>
              <a:t>在統計上是獨立的</a:t>
            </a:r>
            <a:r>
              <a:rPr sz="2000" i="1" spc="-114" dirty="0" smtClean="0">
                <a:latin typeface="Trebuchet MS"/>
                <a:cs typeface="Trebuchet MS"/>
              </a:rPr>
              <a:t> </a:t>
            </a:r>
            <a:r>
              <a:rPr sz="2000" i="1" spc="-95" dirty="0" smtClean="0">
                <a:solidFill>
                  <a:srgbClr val="B2B2B2"/>
                </a:solidFill>
                <a:latin typeface="Trebuchet MS"/>
                <a:cs typeface="Trebuchet MS"/>
              </a:rPr>
              <a:t>(</a:t>
            </a:r>
            <a:r>
              <a:rPr lang="zh-TW" altLang="en-US" sz="2000" i="1" spc="-95" dirty="0" smtClean="0">
                <a:solidFill>
                  <a:srgbClr val="B2B2B2"/>
                </a:solidFill>
                <a:latin typeface="Trebuchet MS"/>
                <a:cs typeface="Trebuchet MS"/>
              </a:rPr>
              <a:t>考慮</a:t>
            </a:r>
            <a:r>
              <a:rPr lang="zh-TW" altLang="en-US" sz="2000" i="1" spc="-95" dirty="0">
                <a:solidFill>
                  <a:srgbClr val="B2B2B2"/>
                </a:solidFill>
                <a:latin typeface="Trebuchet MS"/>
                <a:cs typeface="Trebuchet MS"/>
              </a:rPr>
              <a:t>到</a:t>
            </a:r>
            <a:r>
              <a:rPr lang="zh-TW" altLang="en-US" sz="2000" i="1" spc="-95" dirty="0" smtClean="0">
                <a:solidFill>
                  <a:srgbClr val="B2B2B2"/>
                </a:solidFill>
                <a:latin typeface="Trebuchet MS"/>
                <a:cs typeface="Trebuchet MS"/>
              </a:rPr>
              <a:t>類值</a:t>
            </a:r>
            <a:r>
              <a:rPr lang="en-US" altLang="zh-TW" sz="2000" i="1" spc="-95" dirty="0" smtClean="0">
                <a:solidFill>
                  <a:srgbClr val="B2B2B2"/>
                </a:solidFill>
                <a:latin typeface="Trebuchet MS"/>
                <a:cs typeface="Trebuchet MS"/>
              </a:rPr>
              <a:t>, class</a:t>
            </a:r>
            <a:r>
              <a:rPr lang="zh-TW" altLang="en-US" sz="2000" i="1" spc="-95" dirty="0" smtClean="0">
                <a:solidFill>
                  <a:srgbClr val="B2B2B2"/>
                </a:solidFill>
                <a:latin typeface="Trebuchet MS"/>
                <a:cs typeface="Trebuchet MS"/>
              </a:rPr>
              <a:t> </a:t>
            </a:r>
            <a:r>
              <a:rPr lang="en-US" altLang="zh-TW" sz="2000" i="1" spc="-95" dirty="0" smtClean="0">
                <a:solidFill>
                  <a:srgbClr val="B2B2B2"/>
                </a:solidFill>
                <a:latin typeface="Trebuchet MS"/>
                <a:cs typeface="Trebuchet MS"/>
              </a:rPr>
              <a:t>value</a:t>
            </a:r>
            <a:r>
              <a:rPr sz="2000" i="1" spc="-110" dirty="0" smtClean="0">
                <a:solidFill>
                  <a:srgbClr val="B2B2B2"/>
                </a:solidFill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1599565" marR="5080">
              <a:lnSpc>
                <a:spcPct val="100000"/>
              </a:lnSpc>
              <a:spcBef>
                <a:spcPts val="480"/>
              </a:spcBef>
            </a:pPr>
            <a:r>
              <a:rPr lang="zh-TW" altLang="en-US" sz="2000" spc="-70" dirty="0">
                <a:latin typeface="Trebuchet MS"/>
                <a:cs typeface="Trebuchet MS"/>
              </a:rPr>
              <a:t>如：</a:t>
            </a:r>
            <a:r>
              <a:rPr lang="zh-TW" altLang="en-US" sz="2000" spc="-70" dirty="0" smtClean="0">
                <a:latin typeface="Trebuchet MS"/>
                <a:cs typeface="Trebuchet MS"/>
              </a:rPr>
              <a:t>根據某屬性的值</a:t>
            </a:r>
            <a:r>
              <a:rPr lang="zh-TW" altLang="en-US" sz="2000" spc="-70" dirty="0">
                <a:latin typeface="Trebuchet MS"/>
                <a:cs typeface="Trebuchet MS"/>
              </a:rPr>
              <a:t>不能推測出其他屬性</a:t>
            </a:r>
            <a:r>
              <a:rPr lang="zh-TW" altLang="en-US" sz="2000" spc="-70" dirty="0" smtClean="0">
                <a:latin typeface="Trebuchet MS"/>
                <a:cs typeface="Trebuchet MS"/>
              </a:rPr>
              <a:t>的值</a:t>
            </a:r>
            <a:r>
              <a:rPr sz="2000" i="1" spc="-165" dirty="0" smtClean="0">
                <a:solidFill>
                  <a:srgbClr val="B2B2B2"/>
                </a:solidFill>
                <a:latin typeface="Trebuchet MS"/>
                <a:cs typeface="Trebuchet MS"/>
              </a:rPr>
              <a:t>(</a:t>
            </a:r>
            <a:r>
              <a:rPr lang="zh-TW" altLang="en-US" sz="2000" i="1" spc="-165" dirty="0" smtClean="0">
                <a:solidFill>
                  <a:srgbClr val="B2B2B2"/>
                </a:solidFill>
                <a:latin typeface="Trebuchet MS"/>
                <a:cs typeface="Trebuchet MS"/>
              </a:rPr>
              <a:t>假設此屬性的類為已知</a:t>
            </a:r>
            <a:r>
              <a:rPr sz="2000" i="1" spc="-85" dirty="0" smtClean="0">
                <a:solidFill>
                  <a:srgbClr val="B2B2B2"/>
                </a:solidFill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spcBef>
                <a:spcPts val="470"/>
              </a:spcBef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400" spc="-95" dirty="0">
                <a:latin typeface="Trebuchet MS"/>
                <a:cs typeface="Trebuchet MS"/>
              </a:rPr>
              <a:t>獨立</a:t>
            </a:r>
            <a:r>
              <a:rPr lang="zh-TW" altLang="en-US" sz="2400" spc="-95" dirty="0" smtClean="0">
                <a:latin typeface="Trebuchet MS"/>
                <a:cs typeface="Trebuchet MS"/>
              </a:rPr>
              <a:t>條件的假設</a:t>
            </a:r>
            <a:r>
              <a:rPr lang="zh-TW" altLang="en-US" sz="2400" spc="-95" dirty="0">
                <a:latin typeface="Trebuchet MS"/>
                <a:cs typeface="Trebuchet MS"/>
              </a:rPr>
              <a:t>實際上</a:t>
            </a:r>
            <a:r>
              <a:rPr lang="zh-TW" altLang="en-US" sz="2400" spc="-95" dirty="0" smtClean="0">
                <a:latin typeface="Trebuchet MS"/>
                <a:cs typeface="Trebuchet MS"/>
              </a:rPr>
              <a:t>從來都</a:t>
            </a:r>
            <a:r>
              <a:rPr lang="zh-TW" altLang="en-US" sz="2400" spc="-95" dirty="0">
                <a:latin typeface="Trebuchet MS"/>
                <a:cs typeface="Trebuchet MS"/>
              </a:rPr>
              <a:t>不</a:t>
            </a:r>
            <a:r>
              <a:rPr lang="zh-TW" altLang="en-US" sz="2400" spc="-95" dirty="0" smtClean="0">
                <a:latin typeface="Trebuchet MS"/>
                <a:cs typeface="Trebuchet MS"/>
              </a:rPr>
              <a:t>成立！</a:t>
            </a:r>
            <a:endParaRPr sz="2400" dirty="0">
              <a:latin typeface="Trebuchet MS"/>
              <a:cs typeface="Trebuchet MS"/>
            </a:endParaRPr>
          </a:p>
          <a:p>
            <a:pPr marL="685165" indent="-4578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685165" algn="l"/>
                <a:tab pos="685800" algn="l"/>
              </a:tabLst>
            </a:pPr>
            <a:r>
              <a:rPr lang="zh-TW" altLang="en-US" sz="2400" spc="-85" dirty="0" smtClean="0">
                <a:latin typeface="Trebuchet MS"/>
                <a:cs typeface="Trebuchet MS"/>
              </a:rPr>
              <a:t>但</a:t>
            </a:r>
            <a:r>
              <a:rPr lang="zh-TW" altLang="en-US" sz="2400" spc="-85" dirty="0">
                <a:latin typeface="Trebuchet MS"/>
                <a:cs typeface="Trebuchet MS"/>
              </a:rPr>
              <a:t>是</a:t>
            </a:r>
            <a:r>
              <a:rPr sz="2400" spc="-204" dirty="0" smtClean="0">
                <a:latin typeface="Trebuchet MS"/>
                <a:cs typeface="Trebuchet MS"/>
              </a:rPr>
              <a:t> </a:t>
            </a:r>
            <a:r>
              <a:rPr sz="2400" spc="-110" dirty="0" smtClean="0">
                <a:latin typeface="Trebuchet MS"/>
                <a:cs typeface="Trebuchet MS"/>
              </a:rPr>
              <a:t>…</a:t>
            </a:r>
            <a:r>
              <a:rPr lang="zh-TW" altLang="en-US" sz="2400" spc="-110" dirty="0" smtClean="0">
                <a:latin typeface="Trebuchet MS"/>
                <a:cs typeface="Trebuchet MS"/>
              </a:rPr>
              <a:t>通常</a:t>
            </a:r>
            <a:r>
              <a:rPr lang="zh-TW" altLang="en-US" sz="2400" spc="-180" dirty="0" smtClean="0">
                <a:latin typeface="Trebuchet MS"/>
                <a:cs typeface="Trebuchet MS"/>
              </a:rPr>
              <a:t>在實作中十分有效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96773" y="6579107"/>
            <a:ext cx="2317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40" dirty="0">
                <a:latin typeface="Trebuchet MS"/>
                <a:cs typeface="Trebuchet MS"/>
              </a:rPr>
              <a:t>22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600" y="1123178"/>
            <a:ext cx="7649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i="1" spc="-145" dirty="0">
                <a:latin typeface="Trebuchet MS"/>
                <a:cs typeface="Trebuchet MS"/>
              </a:rPr>
              <a:t>事件</a:t>
            </a:r>
            <a:r>
              <a:rPr lang="en-US" altLang="zh-TW" sz="2800" b="1" i="1" spc="-145" dirty="0" smtClean="0">
                <a:latin typeface="Trebuchet MS"/>
                <a:cs typeface="Trebuchet MS"/>
              </a:rPr>
              <a:t>H</a:t>
            </a:r>
            <a:r>
              <a:rPr lang="zh-TW" altLang="en-US" sz="2800" b="1" i="1" spc="-145" dirty="0">
                <a:latin typeface="Trebuchet MS"/>
                <a:cs typeface="Trebuchet MS"/>
              </a:rPr>
              <a:t>基於證據</a:t>
            </a:r>
            <a:r>
              <a:rPr lang="en-US" altLang="zh-TW" sz="2800" b="1" i="1" spc="-145" dirty="0">
                <a:latin typeface="Trebuchet MS"/>
                <a:cs typeface="Trebuchet MS"/>
              </a:rPr>
              <a:t>E</a:t>
            </a:r>
            <a:r>
              <a:rPr lang="zh-TW" altLang="en-US" sz="2800" b="1" i="1" spc="-145" dirty="0">
                <a:latin typeface="Trebuchet MS"/>
                <a:cs typeface="Trebuchet MS"/>
              </a:rPr>
              <a:t>發生的</a:t>
            </a:r>
            <a:r>
              <a:rPr lang="zh-TW" altLang="en-US" sz="2800" b="1" i="1" spc="-145" dirty="0" smtClean="0">
                <a:latin typeface="Trebuchet MS"/>
                <a:cs typeface="Trebuchet MS"/>
              </a:rPr>
              <a:t>概率 </a:t>
            </a:r>
            <a:r>
              <a:rPr lang="en-US" altLang="zh-TW" sz="2800" b="1" i="1" spc="-145" dirty="0" smtClean="0">
                <a:latin typeface="Trebuchet MS"/>
                <a:cs typeface="Trebuchet MS"/>
              </a:rPr>
              <a:t>–</a:t>
            </a:r>
            <a:r>
              <a:rPr lang="zh-TW" altLang="en-US" sz="2800" b="1" i="1" spc="-145" dirty="0" smtClean="0">
                <a:latin typeface="Trebuchet MS"/>
                <a:cs typeface="Trebuchet MS"/>
              </a:rPr>
              <a:t> </a:t>
            </a:r>
            <a:r>
              <a:rPr lang="en-US" altLang="zh-TW" sz="2800" b="1" i="1" spc="-145" dirty="0" smtClean="0">
                <a:latin typeface="Trebuchet MS"/>
                <a:cs typeface="Trebuchet MS"/>
              </a:rPr>
              <a:t>Bayes Theorem</a:t>
            </a:r>
            <a:endParaRPr sz="2800" b="1" i="1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84742" y="2154173"/>
            <a:ext cx="1908810" cy="0"/>
          </a:xfrm>
          <a:custGeom>
            <a:avLst/>
            <a:gdLst/>
            <a:ahLst/>
            <a:cxnLst/>
            <a:rect l="l" t="t" r="r" b="b"/>
            <a:pathLst>
              <a:path w="1908809">
                <a:moveTo>
                  <a:pt x="0" y="0"/>
                </a:moveTo>
                <a:lnTo>
                  <a:pt x="190881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12551" y="1725523"/>
            <a:ext cx="3431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44" baseline="-34722" dirty="0">
                <a:latin typeface="Times New Roman"/>
                <a:cs typeface="Times New Roman"/>
              </a:rPr>
              <a:t>Pr[</a:t>
            </a:r>
            <a:r>
              <a:rPr sz="3600" i="1" spc="44" baseline="-34722" dirty="0">
                <a:latin typeface="Times New Roman"/>
                <a:cs typeface="Times New Roman"/>
              </a:rPr>
              <a:t>H</a:t>
            </a:r>
            <a:r>
              <a:rPr sz="3600" i="1" spc="135" baseline="-34722" dirty="0">
                <a:latin typeface="Times New Roman"/>
                <a:cs typeface="Times New Roman"/>
              </a:rPr>
              <a:t> </a:t>
            </a:r>
            <a:r>
              <a:rPr sz="3600" baseline="-34722" dirty="0">
                <a:latin typeface="Times New Roman"/>
                <a:cs typeface="Times New Roman"/>
              </a:rPr>
              <a:t>|</a:t>
            </a:r>
            <a:r>
              <a:rPr sz="3600" spc="-120" baseline="-34722" dirty="0">
                <a:latin typeface="Times New Roman"/>
                <a:cs typeface="Times New Roman"/>
              </a:rPr>
              <a:t> </a:t>
            </a:r>
            <a:r>
              <a:rPr sz="3600" i="1" spc="104" baseline="-34722" dirty="0">
                <a:latin typeface="Times New Roman"/>
                <a:cs typeface="Times New Roman"/>
              </a:rPr>
              <a:t>E</a:t>
            </a:r>
            <a:r>
              <a:rPr sz="3600" spc="104" baseline="-34722" dirty="0">
                <a:latin typeface="Times New Roman"/>
                <a:cs typeface="Times New Roman"/>
              </a:rPr>
              <a:t>]</a:t>
            </a:r>
            <a:r>
              <a:rPr sz="3600" spc="-247" baseline="-34722" dirty="0">
                <a:latin typeface="Times New Roman"/>
                <a:cs typeface="Times New Roman"/>
              </a:rPr>
              <a:t> </a:t>
            </a:r>
            <a:r>
              <a:rPr sz="3600" baseline="-34722" dirty="0">
                <a:latin typeface="Symbol"/>
                <a:cs typeface="Symbol"/>
              </a:rPr>
              <a:t></a:t>
            </a:r>
            <a:r>
              <a:rPr sz="3600" spc="75" baseline="-34722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Pr[</a:t>
            </a:r>
            <a:r>
              <a:rPr sz="2400" i="1" spc="30" dirty="0">
                <a:latin typeface="Times New Roman"/>
                <a:cs typeface="Times New Roman"/>
              </a:rPr>
              <a:t>E</a:t>
            </a:r>
            <a:r>
              <a:rPr sz="2400" i="1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|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i="1" spc="-27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]Pr[</a:t>
            </a:r>
            <a:r>
              <a:rPr sz="2400" i="1" spc="60" dirty="0">
                <a:latin typeface="Times New Roman"/>
                <a:cs typeface="Times New Roman"/>
              </a:rPr>
              <a:t>H</a:t>
            </a:r>
            <a:r>
              <a:rPr sz="2400" i="1" spc="-2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7733" y="1855470"/>
            <a:ext cx="952500" cy="710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" y="4876800"/>
            <a:ext cx="177165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2170" y="5721872"/>
            <a:ext cx="4601210" cy="0"/>
          </a:xfrm>
          <a:custGeom>
            <a:avLst/>
            <a:gdLst/>
            <a:ahLst/>
            <a:cxnLst/>
            <a:rect l="l" t="t" r="r" b="b"/>
            <a:pathLst>
              <a:path w="4601209">
                <a:moveTo>
                  <a:pt x="0" y="0"/>
                </a:moveTo>
                <a:lnTo>
                  <a:pt x="4600772" y="0"/>
                </a:lnTo>
              </a:path>
            </a:pathLst>
          </a:custGeom>
          <a:ln w="11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01926" y="2146147"/>
            <a:ext cx="8147684" cy="459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180" algn="r">
              <a:lnSpc>
                <a:spcPts val="283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</a:t>
            </a:r>
            <a:r>
              <a:rPr sz="2400" spc="145" dirty="0">
                <a:latin typeface="Times New Roman"/>
                <a:cs typeface="Times New Roman"/>
              </a:rPr>
              <a:t>[</a:t>
            </a:r>
            <a:r>
              <a:rPr sz="2400" i="1" spc="15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]</a:t>
            </a:r>
          </a:p>
          <a:p>
            <a:pPr marL="5074920">
              <a:lnSpc>
                <a:spcPts val="2315"/>
              </a:lnSpc>
              <a:tabLst>
                <a:tab pos="6217920" algn="l"/>
              </a:tabLst>
            </a:pPr>
            <a:r>
              <a:rPr lang="zh-TW" altLang="en-US" sz="2000" spc="-90" dirty="0">
                <a:latin typeface="Trebuchet MS"/>
                <a:cs typeface="Trebuchet MS"/>
              </a:rPr>
              <a:t> </a:t>
            </a:r>
            <a:r>
              <a:rPr lang="zh-TW" altLang="en-US" sz="2000" spc="-90" dirty="0" smtClean="0">
                <a:latin typeface="Trebuchet MS"/>
                <a:cs typeface="Trebuchet MS"/>
              </a:rPr>
              <a:t>    類</a:t>
            </a:r>
            <a:r>
              <a:rPr sz="2000" spc="-90" dirty="0">
                <a:latin typeface="Trebuchet MS"/>
                <a:cs typeface="Trebuchet MS"/>
              </a:rPr>
              <a:t>	</a:t>
            </a:r>
            <a:r>
              <a:rPr lang="zh-TW" altLang="en-US" sz="2000" spc="-90" dirty="0" smtClean="0">
                <a:latin typeface="Trebuchet MS"/>
                <a:cs typeface="Trebuchet MS"/>
              </a:rPr>
              <a:t>實例</a:t>
            </a:r>
            <a:endParaRPr sz="2000" dirty="0" smtClean="0">
              <a:latin typeface="Trebuchet MS"/>
              <a:cs typeface="Trebuchet MS"/>
            </a:endParaRPr>
          </a:p>
          <a:p>
            <a:pPr marL="579120" indent="-483234">
              <a:lnSpc>
                <a:spcPts val="2840"/>
              </a:lnSpc>
              <a:buFont typeface="Wingdings"/>
              <a:buChar char=""/>
              <a:tabLst>
                <a:tab pos="579120" algn="l"/>
                <a:tab pos="579755" algn="l"/>
              </a:tabLst>
            </a:pPr>
            <a:r>
              <a:rPr sz="2400" spc="-114" dirty="0" err="1" smtClean="0">
                <a:latin typeface="Trebuchet MS"/>
                <a:cs typeface="Trebuchet MS"/>
              </a:rPr>
              <a:t>Pr</a:t>
            </a:r>
            <a:r>
              <a:rPr sz="2400" spc="-114" dirty="0" smtClean="0">
                <a:latin typeface="Trebuchet MS"/>
                <a:cs typeface="Trebuchet MS"/>
              </a:rPr>
              <a:t>[</a:t>
            </a:r>
            <a:r>
              <a:rPr sz="2400" spc="-190" dirty="0" smtClean="0">
                <a:latin typeface="Trebuchet MS"/>
                <a:cs typeface="Trebuchet MS"/>
              </a:rPr>
              <a:t> </a:t>
            </a:r>
            <a:r>
              <a:rPr sz="2400" i="1" spc="-75" dirty="0" smtClean="0">
                <a:latin typeface="Trebuchet MS"/>
                <a:cs typeface="Trebuchet MS"/>
              </a:rPr>
              <a:t>H</a:t>
            </a:r>
            <a:r>
              <a:rPr sz="2400" i="1" spc="-180" dirty="0" smtClean="0">
                <a:latin typeface="Trebuchet MS"/>
                <a:cs typeface="Trebuchet MS"/>
              </a:rPr>
              <a:t> </a:t>
            </a:r>
            <a:r>
              <a:rPr sz="2400" spc="-150" dirty="0" smtClean="0">
                <a:latin typeface="Trebuchet MS"/>
                <a:cs typeface="Trebuchet MS"/>
              </a:rPr>
              <a:t>]</a:t>
            </a:r>
            <a:r>
              <a:rPr sz="2400" spc="-195" dirty="0" smtClean="0">
                <a:latin typeface="Trebuchet MS"/>
                <a:cs typeface="Trebuchet MS"/>
              </a:rPr>
              <a:t> </a:t>
            </a:r>
            <a:r>
              <a:rPr lang="zh-TW" altLang="en-US" sz="2400" spc="-85" dirty="0" smtClean="0">
                <a:latin typeface="Trebuchet MS"/>
                <a:cs typeface="Trebuchet MS"/>
              </a:rPr>
              <a:t>是</a:t>
            </a:r>
            <a:r>
              <a:rPr lang="zh-TW" altLang="en-US" sz="2400" spc="-85" dirty="0">
                <a:latin typeface="Trebuchet MS"/>
                <a:cs typeface="Trebuchet MS"/>
              </a:rPr>
              <a:t>事件</a:t>
            </a:r>
            <a:r>
              <a:rPr lang="en-US" altLang="zh-TW" sz="2400" spc="-85" dirty="0" smtClean="0">
                <a:latin typeface="Trebuchet MS"/>
                <a:cs typeface="Trebuchet MS"/>
              </a:rPr>
              <a:t>H</a:t>
            </a:r>
            <a:r>
              <a:rPr lang="zh-TW" altLang="en-US" sz="2400" spc="-85" dirty="0" smtClean="0">
                <a:latin typeface="Trebuchet MS"/>
                <a:cs typeface="Trebuchet MS"/>
              </a:rPr>
              <a:t>的「先驗</a:t>
            </a:r>
            <a:r>
              <a:rPr lang="en-US" altLang="zh-TW" sz="2400" spc="-85" dirty="0" smtClean="0">
                <a:latin typeface="Trebuchet MS"/>
                <a:cs typeface="Trebuchet MS"/>
              </a:rPr>
              <a:t>(priori)</a:t>
            </a:r>
            <a:r>
              <a:rPr lang="zh-TW" altLang="en-US" sz="2400" spc="-85" dirty="0" smtClean="0">
                <a:latin typeface="Trebuchet MS"/>
                <a:cs typeface="Trebuchet MS"/>
              </a:rPr>
              <a:t>概率」</a:t>
            </a:r>
            <a:endParaRPr sz="2400" dirty="0" smtClean="0">
              <a:latin typeface="Trebuchet MS"/>
              <a:cs typeface="Trebuchet MS"/>
            </a:endParaRPr>
          </a:p>
          <a:p>
            <a:pPr marL="991869" lvl="1" indent="-352425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991869" algn="l"/>
                <a:tab pos="992505" algn="l"/>
              </a:tabLst>
            </a:pPr>
            <a:r>
              <a:rPr lang="zh-TW" altLang="en-US" sz="2000" i="1" spc="-114" dirty="0">
                <a:latin typeface="Trebuchet MS"/>
                <a:cs typeface="Trebuchet MS"/>
              </a:rPr>
              <a:t>知道證據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前，</a:t>
            </a:r>
            <a:r>
              <a:rPr lang="en-US" altLang="zh-TW" sz="2000" i="1" spc="-114" dirty="0" smtClean="0">
                <a:latin typeface="Trebuchet MS"/>
                <a:cs typeface="Trebuchet MS"/>
              </a:rPr>
              <a:t>H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的概率</a:t>
            </a:r>
            <a:endParaRPr sz="2000" dirty="0" smtClean="0">
              <a:latin typeface="Trebuchet MS"/>
              <a:cs typeface="Trebuchet MS"/>
            </a:endParaRPr>
          </a:p>
          <a:p>
            <a:pPr marL="579120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579120" algn="l"/>
                <a:tab pos="579755" algn="l"/>
              </a:tabLst>
            </a:pPr>
            <a:r>
              <a:rPr sz="2400" spc="-114" dirty="0" err="1" smtClean="0">
                <a:latin typeface="Trebuchet MS"/>
                <a:cs typeface="Trebuchet MS"/>
              </a:rPr>
              <a:t>Pr</a:t>
            </a:r>
            <a:r>
              <a:rPr sz="2400" spc="-114" dirty="0">
                <a:latin typeface="Trebuchet MS"/>
                <a:cs typeface="Trebuchet MS"/>
              </a:rPr>
              <a:t>[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i="1" spc="-75" dirty="0">
                <a:latin typeface="Trebuchet MS"/>
                <a:cs typeface="Trebuchet MS"/>
              </a:rPr>
              <a:t>H</a:t>
            </a:r>
            <a:r>
              <a:rPr sz="2400" i="1" spc="-18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|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i="1" spc="-114" dirty="0">
                <a:latin typeface="Trebuchet MS"/>
                <a:cs typeface="Trebuchet MS"/>
              </a:rPr>
              <a:t>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spc="-150" dirty="0" smtClean="0">
                <a:latin typeface="Trebuchet MS"/>
                <a:cs typeface="Trebuchet MS"/>
              </a:rPr>
              <a:t>]</a:t>
            </a:r>
            <a:r>
              <a:rPr lang="zh-TW" altLang="en-US" sz="2400" spc="-85" dirty="0">
                <a:latin typeface="Trebuchet MS"/>
                <a:cs typeface="Trebuchet MS"/>
              </a:rPr>
              <a:t>是事件</a:t>
            </a:r>
            <a:r>
              <a:rPr lang="en-US" altLang="zh-TW" sz="2400" spc="-85" dirty="0">
                <a:latin typeface="Trebuchet MS"/>
                <a:cs typeface="Trebuchet MS"/>
              </a:rPr>
              <a:t>H</a:t>
            </a:r>
            <a:r>
              <a:rPr lang="zh-TW" altLang="en-US" sz="2400" spc="-85" dirty="0">
                <a:latin typeface="Trebuchet MS"/>
                <a:cs typeface="Trebuchet MS"/>
              </a:rPr>
              <a:t>的</a:t>
            </a:r>
            <a:r>
              <a:rPr lang="zh-TW" altLang="en-US" sz="2400" spc="-85" dirty="0" smtClean="0">
                <a:latin typeface="Trebuchet MS"/>
                <a:cs typeface="Trebuchet MS"/>
              </a:rPr>
              <a:t>「後驗</a:t>
            </a:r>
            <a:r>
              <a:rPr lang="en-US" altLang="zh-TW" sz="2400" spc="-85" dirty="0" smtClean="0">
                <a:latin typeface="Trebuchet MS"/>
                <a:cs typeface="Trebuchet MS"/>
              </a:rPr>
              <a:t>(posteriori)</a:t>
            </a:r>
            <a:r>
              <a:rPr lang="zh-TW" altLang="en-US" sz="2400" spc="-85" dirty="0" smtClean="0">
                <a:latin typeface="Trebuchet MS"/>
                <a:cs typeface="Trebuchet MS"/>
              </a:rPr>
              <a:t>概率</a:t>
            </a:r>
            <a:r>
              <a:rPr lang="zh-TW" altLang="en-US" sz="2400" spc="-85" dirty="0">
                <a:latin typeface="Trebuchet MS"/>
                <a:cs typeface="Trebuchet MS"/>
              </a:rPr>
              <a:t>」</a:t>
            </a:r>
            <a:endParaRPr sz="2400" dirty="0">
              <a:latin typeface="Trebuchet MS"/>
              <a:cs typeface="Trebuchet MS"/>
            </a:endParaRPr>
          </a:p>
          <a:p>
            <a:pPr marL="991869" lvl="1" indent="-352425">
              <a:lnSpc>
                <a:spcPct val="100000"/>
              </a:lnSpc>
              <a:spcBef>
                <a:spcPts val="525"/>
              </a:spcBef>
              <a:buFont typeface="Trebuchet MS"/>
              <a:buChar char="–"/>
              <a:tabLst>
                <a:tab pos="991869" algn="l"/>
                <a:tab pos="992505" algn="l"/>
              </a:tabLst>
            </a:pPr>
            <a:r>
              <a:rPr lang="zh-TW" altLang="en-US" sz="2000" i="1" spc="-114" dirty="0">
                <a:latin typeface="Trebuchet MS"/>
                <a:cs typeface="Trebuchet MS"/>
              </a:rPr>
              <a:t>知道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證據後，</a:t>
            </a:r>
            <a:r>
              <a:rPr lang="en-US" altLang="zh-TW" sz="2000" i="1" spc="-114" dirty="0">
                <a:latin typeface="Trebuchet MS"/>
                <a:cs typeface="Trebuchet MS"/>
              </a:rPr>
              <a:t>H</a:t>
            </a:r>
            <a:r>
              <a:rPr lang="zh-TW" altLang="en-US" sz="2000" i="1" spc="-114" dirty="0">
                <a:latin typeface="Trebuchet MS"/>
                <a:cs typeface="Trebuchet MS"/>
              </a:rPr>
              <a:t>的</a:t>
            </a:r>
            <a:r>
              <a:rPr lang="zh-TW" altLang="en-US" sz="2000" i="1" spc="-114" dirty="0" smtClean="0">
                <a:latin typeface="Trebuchet MS"/>
                <a:cs typeface="Trebuchet MS"/>
              </a:rPr>
              <a:t>概</a:t>
            </a:r>
            <a:r>
              <a:rPr lang="zh-TW" altLang="en-US" sz="2000" i="1" spc="-114" dirty="0">
                <a:latin typeface="Trebuchet MS"/>
                <a:cs typeface="Trebuchet MS"/>
              </a:rPr>
              <a:t>率</a:t>
            </a:r>
            <a:endParaRPr sz="2000" dirty="0">
              <a:latin typeface="Trebuchet MS"/>
              <a:cs typeface="Trebuchet MS"/>
            </a:endParaRPr>
          </a:p>
          <a:p>
            <a:pPr marL="578485" indent="-482600">
              <a:lnSpc>
                <a:spcPct val="100000"/>
              </a:lnSpc>
              <a:spcBef>
                <a:spcPts val="550"/>
              </a:spcBef>
              <a:buFont typeface="Wingdings"/>
              <a:buChar char=""/>
              <a:tabLst>
                <a:tab pos="578485" algn="l"/>
                <a:tab pos="579120" algn="l"/>
              </a:tabLst>
            </a:pPr>
            <a:r>
              <a:rPr sz="2400" spc="-145" dirty="0">
                <a:latin typeface="Trebuchet MS"/>
                <a:cs typeface="Trebuchet MS"/>
              </a:rPr>
              <a:t>“Naïve”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lang="zh-TW" altLang="en-US" sz="2400" spc="-95" dirty="0" smtClean="0">
                <a:latin typeface="Trebuchet MS"/>
                <a:cs typeface="Trebuchet MS"/>
              </a:rPr>
              <a:t>假設：</a:t>
            </a:r>
            <a:endParaRPr sz="2400" dirty="0">
              <a:latin typeface="Trebuchet MS"/>
              <a:cs typeface="Trebuchet MS"/>
            </a:endParaRPr>
          </a:p>
          <a:p>
            <a:pPr marL="987425" lvl="1" indent="-346710">
              <a:lnSpc>
                <a:spcPct val="100000"/>
              </a:lnSpc>
              <a:spcBef>
                <a:spcPts val="505"/>
              </a:spcBef>
              <a:buFont typeface="Trebuchet MS"/>
              <a:buChar char="–"/>
              <a:tabLst>
                <a:tab pos="987425" algn="l"/>
                <a:tab pos="988060" algn="l"/>
              </a:tabLst>
            </a:pPr>
            <a:r>
              <a:rPr lang="zh-TW" altLang="en-US" sz="2000" i="1" spc="-114" dirty="0" smtClean="0">
                <a:latin typeface="Trebuchet MS"/>
                <a:cs typeface="Trebuchet MS"/>
              </a:rPr>
              <a:t>證據被分成很多份，且它們都是獨立的</a:t>
            </a:r>
            <a:endParaRPr sz="2000" dirty="0">
              <a:latin typeface="Trebuchet MS"/>
              <a:cs typeface="Trebuchet MS"/>
            </a:endParaRPr>
          </a:p>
          <a:p>
            <a:pPr marL="551180">
              <a:lnSpc>
                <a:spcPct val="100000"/>
              </a:lnSpc>
              <a:spcBef>
                <a:spcPts val="1610"/>
              </a:spcBef>
            </a:pPr>
            <a:r>
              <a:rPr sz="3150" spc="7" baseline="-35714" dirty="0">
                <a:latin typeface="Times New Roman"/>
                <a:cs typeface="Times New Roman"/>
              </a:rPr>
              <a:t>Pr[</a:t>
            </a:r>
            <a:r>
              <a:rPr sz="3150" spc="-254" baseline="-35714" dirty="0">
                <a:latin typeface="Times New Roman"/>
                <a:cs typeface="Times New Roman"/>
              </a:rPr>
              <a:t> </a:t>
            </a:r>
            <a:r>
              <a:rPr sz="3150" i="1" spc="22" baseline="-35714" dirty="0">
                <a:latin typeface="Times New Roman"/>
                <a:cs typeface="Times New Roman"/>
              </a:rPr>
              <a:t>H</a:t>
            </a:r>
            <a:r>
              <a:rPr sz="3150" i="1" spc="427" baseline="-35714" dirty="0">
                <a:latin typeface="Times New Roman"/>
                <a:cs typeface="Times New Roman"/>
              </a:rPr>
              <a:t> </a:t>
            </a:r>
            <a:r>
              <a:rPr sz="3150" spc="7" baseline="-35714" dirty="0">
                <a:latin typeface="Times New Roman"/>
                <a:cs typeface="Times New Roman"/>
              </a:rPr>
              <a:t>|</a:t>
            </a:r>
            <a:r>
              <a:rPr sz="3150" spc="37" baseline="-35714" dirty="0">
                <a:latin typeface="Times New Roman"/>
                <a:cs typeface="Times New Roman"/>
              </a:rPr>
              <a:t> </a:t>
            </a:r>
            <a:r>
              <a:rPr sz="3150" i="1" spc="22" baseline="-35714" dirty="0">
                <a:latin typeface="Times New Roman"/>
                <a:cs typeface="Times New Roman"/>
              </a:rPr>
              <a:t>E</a:t>
            </a:r>
            <a:r>
              <a:rPr sz="3150" i="1" spc="-419" baseline="-35714" dirty="0">
                <a:latin typeface="Times New Roman"/>
                <a:cs typeface="Times New Roman"/>
              </a:rPr>
              <a:t> </a:t>
            </a:r>
            <a:r>
              <a:rPr sz="3150" spc="7" baseline="-35714" dirty="0">
                <a:latin typeface="Times New Roman"/>
                <a:cs typeface="Times New Roman"/>
              </a:rPr>
              <a:t>]</a:t>
            </a:r>
            <a:r>
              <a:rPr sz="3150" spc="-60" baseline="-35714" dirty="0">
                <a:latin typeface="Times New Roman"/>
                <a:cs typeface="Times New Roman"/>
              </a:rPr>
              <a:t> </a:t>
            </a:r>
            <a:r>
              <a:rPr sz="3150" spc="22" baseline="-35714" dirty="0">
                <a:latin typeface="Symbol"/>
                <a:cs typeface="Symbol"/>
              </a:rPr>
              <a:t></a:t>
            </a:r>
            <a:r>
              <a:rPr sz="3150" spc="457" baseline="-3571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E</a:t>
            </a:r>
            <a:r>
              <a:rPr sz="1875" baseline="-24444" dirty="0">
                <a:latin typeface="Times New Roman"/>
                <a:cs typeface="Times New Roman"/>
              </a:rPr>
              <a:t>1</a:t>
            </a:r>
            <a:r>
              <a:rPr sz="1875" spc="382" baseline="-2444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|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r>
              <a:rPr sz="2100" spc="-26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i="1" spc="75" dirty="0">
                <a:latin typeface="Times New Roman"/>
                <a:cs typeface="Times New Roman"/>
              </a:rPr>
              <a:t>E</a:t>
            </a:r>
            <a:r>
              <a:rPr sz="1875" spc="112" baseline="-24444" dirty="0">
                <a:latin typeface="Times New Roman"/>
                <a:cs typeface="Times New Roman"/>
              </a:rPr>
              <a:t>2</a:t>
            </a:r>
            <a:r>
              <a:rPr sz="1875" spc="547" baseline="-2444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|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]...</a:t>
            </a:r>
            <a:r>
              <a:rPr sz="2100" spc="-16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i="1" spc="75" dirty="0">
                <a:latin typeface="Times New Roman"/>
                <a:cs typeface="Times New Roman"/>
              </a:rPr>
              <a:t>E</a:t>
            </a:r>
            <a:r>
              <a:rPr sz="1875" i="1" spc="112" baseline="-24444" dirty="0">
                <a:latin typeface="Times New Roman"/>
                <a:cs typeface="Times New Roman"/>
              </a:rPr>
              <a:t>n</a:t>
            </a:r>
            <a:r>
              <a:rPr sz="1875" i="1" spc="569" baseline="-2444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|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r>
              <a:rPr sz="2100" spc="-26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8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endParaRPr sz="2100" dirty="0">
              <a:latin typeface="Times New Roman"/>
              <a:cs typeface="Times New Roman"/>
            </a:endParaRPr>
          </a:p>
          <a:p>
            <a:pPr marL="325755" algn="ctr">
              <a:lnSpc>
                <a:spcPct val="100000"/>
              </a:lnSpc>
              <a:spcBef>
                <a:spcPts val="489"/>
              </a:spcBef>
            </a:pP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E</a:t>
            </a:r>
            <a:r>
              <a:rPr sz="2100" i="1" spc="-28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Thomas Bayes, British mathematician, 1702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–1761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65" name="矩形 64"/>
          <p:cNvSpPr/>
          <p:nvPr/>
        </p:nvSpPr>
        <p:spPr>
          <a:xfrm>
            <a:off x="3650249" y="4572000"/>
            <a:ext cx="8382000" cy="2057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800" b="1" dirty="0" smtClean="0"/>
              <a:t>outlook</a:t>
            </a:r>
          </a:p>
          <a:p>
            <a:r>
              <a:rPr lang="en-US" altLang="zh-TW" sz="2800" dirty="0" smtClean="0"/>
              <a:t>Sunny</a:t>
            </a:r>
            <a:r>
              <a:rPr lang="zh-TW" altLang="en-US" sz="2800" dirty="0" smtClean="0"/>
              <a:t>在</a:t>
            </a:r>
            <a:r>
              <a:rPr lang="en-US" altLang="zh-TW" sz="2800" dirty="0" smtClean="0"/>
              <a:t>play</a:t>
            </a:r>
            <a:r>
              <a:rPr lang="zh-TW" altLang="en-US" sz="2800" dirty="0" smtClean="0"/>
              <a:t>實例中，</a:t>
            </a:r>
            <a:r>
              <a:rPr lang="en-US" altLang="zh-TW" sz="2800" dirty="0" smtClean="0"/>
              <a:t>Yes</a:t>
            </a:r>
            <a:r>
              <a:rPr lang="zh-TW" altLang="en-US" sz="2800" dirty="0" smtClean="0"/>
              <a:t>出現了</a:t>
            </a:r>
            <a:r>
              <a:rPr lang="en-US" altLang="zh-TW" sz="2800" dirty="0" smtClean="0"/>
              <a:t>2</a:t>
            </a:r>
            <a:r>
              <a:rPr lang="zh-TW" altLang="en-US" sz="2800" dirty="0" smtClean="0"/>
              <a:t>次，</a:t>
            </a:r>
            <a:r>
              <a:rPr lang="en-US" altLang="zh-TW" sz="2800" dirty="0" smtClean="0"/>
              <a:t>No</a:t>
            </a:r>
            <a:r>
              <a:rPr lang="zh-TW" altLang="en-US" sz="2800" dirty="0" smtClean="0"/>
              <a:t>出現了</a:t>
            </a:r>
            <a:r>
              <a:rPr lang="en-US" altLang="zh-TW" sz="2800" dirty="0" smtClean="0"/>
              <a:t>3</a:t>
            </a:r>
            <a:r>
              <a:rPr lang="zh-TW" altLang="en-US" sz="2800" dirty="0" smtClean="0"/>
              <a:t>次。</a:t>
            </a:r>
            <a:endParaRPr lang="en-US" altLang="zh-TW" sz="2800" dirty="0" smtClean="0"/>
          </a:p>
          <a:p>
            <a:r>
              <a:rPr lang="en-US" altLang="zh-TW" sz="2800" dirty="0" smtClean="0"/>
              <a:t>Overcast</a:t>
            </a:r>
            <a:r>
              <a:rPr lang="zh-TW" altLang="en-US" sz="2800" dirty="0" smtClean="0"/>
              <a:t>在</a:t>
            </a:r>
            <a:r>
              <a:rPr lang="en-US" altLang="zh-TW" sz="2800" dirty="0"/>
              <a:t>play</a:t>
            </a:r>
            <a:r>
              <a:rPr lang="zh-TW" altLang="en-US" sz="2800" dirty="0"/>
              <a:t>實例中，</a:t>
            </a:r>
            <a:r>
              <a:rPr lang="en-US" altLang="zh-TW" sz="2800" dirty="0"/>
              <a:t>Yes</a:t>
            </a:r>
            <a:r>
              <a:rPr lang="zh-TW" altLang="en-US" sz="2800" dirty="0"/>
              <a:t>出現</a:t>
            </a:r>
            <a:r>
              <a:rPr lang="zh-TW" altLang="en-US" sz="2800" dirty="0" smtClean="0"/>
              <a:t>了</a:t>
            </a:r>
            <a:r>
              <a:rPr lang="en-US" altLang="zh-TW" sz="2800" dirty="0" smtClean="0"/>
              <a:t>4</a:t>
            </a:r>
            <a:r>
              <a:rPr lang="zh-TW" altLang="en-US" sz="2800" dirty="0" smtClean="0"/>
              <a:t>次</a:t>
            </a:r>
            <a:r>
              <a:rPr lang="zh-TW" altLang="en-US" sz="2800" dirty="0"/>
              <a:t>，</a:t>
            </a:r>
            <a:r>
              <a:rPr lang="en-US" altLang="zh-TW" sz="2800" dirty="0"/>
              <a:t>No</a:t>
            </a:r>
            <a:r>
              <a:rPr lang="zh-TW" altLang="en-US" sz="2800" dirty="0"/>
              <a:t>出現</a:t>
            </a:r>
            <a:r>
              <a:rPr lang="zh-TW" altLang="en-US" sz="2800" dirty="0" smtClean="0"/>
              <a:t>了</a:t>
            </a:r>
            <a:r>
              <a:rPr lang="en-US" altLang="zh-TW" sz="2800" dirty="0" smtClean="0"/>
              <a:t>0</a:t>
            </a:r>
            <a:r>
              <a:rPr lang="zh-TW" altLang="en-US" sz="2800" dirty="0" smtClean="0"/>
              <a:t>次。</a:t>
            </a:r>
            <a:endParaRPr lang="en-US" altLang="zh-TW" sz="2800" dirty="0" smtClean="0"/>
          </a:p>
          <a:p>
            <a:r>
              <a:rPr lang="en-US" altLang="zh-TW" sz="2800" dirty="0" smtClean="0"/>
              <a:t>Rainy</a:t>
            </a:r>
            <a:r>
              <a:rPr lang="zh-TW" altLang="en-US" sz="2800" dirty="0" smtClean="0"/>
              <a:t>在</a:t>
            </a:r>
            <a:r>
              <a:rPr lang="en-US" altLang="zh-TW" sz="2800" dirty="0"/>
              <a:t>play</a:t>
            </a:r>
            <a:r>
              <a:rPr lang="zh-TW" altLang="en-US" sz="2800" dirty="0"/>
              <a:t>實例中，</a:t>
            </a:r>
            <a:r>
              <a:rPr lang="en-US" altLang="zh-TW" sz="2800" dirty="0"/>
              <a:t>Yes</a:t>
            </a:r>
            <a:r>
              <a:rPr lang="zh-TW" altLang="en-US" sz="2800" dirty="0"/>
              <a:t>出現</a:t>
            </a:r>
            <a:r>
              <a:rPr lang="zh-TW" altLang="en-US" sz="2800" dirty="0" smtClean="0"/>
              <a:t>了</a:t>
            </a:r>
            <a:r>
              <a:rPr lang="en-US" altLang="zh-TW" sz="2800" dirty="0" smtClean="0"/>
              <a:t>3</a:t>
            </a:r>
            <a:r>
              <a:rPr lang="zh-TW" altLang="en-US" sz="2800" dirty="0" smtClean="0"/>
              <a:t>次</a:t>
            </a:r>
            <a:r>
              <a:rPr lang="zh-TW" altLang="en-US" sz="2800" dirty="0"/>
              <a:t>，</a:t>
            </a:r>
            <a:r>
              <a:rPr lang="en-US" altLang="zh-TW" sz="2800" dirty="0"/>
              <a:t>No</a:t>
            </a:r>
            <a:r>
              <a:rPr lang="zh-TW" altLang="en-US" sz="2800" dirty="0"/>
              <a:t>出現</a:t>
            </a:r>
            <a:r>
              <a:rPr lang="zh-TW" altLang="en-US" sz="2800" dirty="0" smtClean="0"/>
              <a:t>了</a:t>
            </a:r>
            <a:r>
              <a:rPr lang="en-US" altLang="zh-TW" sz="2800" dirty="0" smtClean="0"/>
              <a:t>2</a:t>
            </a:r>
            <a:r>
              <a:rPr lang="zh-TW" altLang="en-US" sz="2800" dirty="0" smtClean="0"/>
              <a:t>次。</a:t>
            </a:r>
            <a:endParaRPr lang="en-US" altLang="zh-TW" sz="2800" dirty="0" smtClean="0"/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88" y="1295400"/>
            <a:ext cx="7467600" cy="2227179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16587"/>
            <a:ext cx="3581400" cy="3826702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>
            <a:off x="3276600" y="716587"/>
            <a:ext cx="533400" cy="3779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5562600" y="1632973"/>
            <a:ext cx="835660" cy="1034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向右箭號 93"/>
          <p:cNvSpPr/>
          <p:nvPr/>
        </p:nvSpPr>
        <p:spPr>
          <a:xfrm>
            <a:off x="3858859" y="1814629"/>
            <a:ext cx="886395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62" name="object 62"/>
          <p:cNvSpPr/>
          <p:nvPr/>
        </p:nvSpPr>
        <p:spPr>
          <a:xfrm>
            <a:off x="5151700" y="1392283"/>
            <a:ext cx="4601210" cy="0"/>
          </a:xfrm>
          <a:custGeom>
            <a:avLst/>
            <a:gdLst/>
            <a:ahLst/>
            <a:cxnLst/>
            <a:rect l="l" t="t" r="r" b="b"/>
            <a:pathLst>
              <a:path w="4601209">
                <a:moveTo>
                  <a:pt x="0" y="0"/>
                </a:moveTo>
                <a:lnTo>
                  <a:pt x="4600772" y="0"/>
                </a:lnTo>
              </a:path>
            </a:pathLst>
          </a:custGeom>
          <a:ln w="11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113479" y="1387541"/>
            <a:ext cx="68897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215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E</a:t>
            </a:r>
            <a:r>
              <a:rPr sz="2100" i="1" spc="-30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33801" y="1005774"/>
            <a:ext cx="60496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150" spc="7" baseline="-35714" dirty="0">
                <a:latin typeface="Times New Roman"/>
                <a:cs typeface="Times New Roman"/>
              </a:rPr>
              <a:t>Pr[</a:t>
            </a:r>
            <a:r>
              <a:rPr sz="3150" spc="-254" baseline="-35714" dirty="0">
                <a:latin typeface="Times New Roman"/>
                <a:cs typeface="Times New Roman"/>
              </a:rPr>
              <a:t> </a:t>
            </a:r>
            <a:r>
              <a:rPr sz="3150" i="1" spc="22" baseline="-35714" dirty="0">
                <a:latin typeface="Times New Roman"/>
                <a:cs typeface="Times New Roman"/>
              </a:rPr>
              <a:t>H</a:t>
            </a:r>
            <a:r>
              <a:rPr sz="3150" i="1" spc="427" baseline="-35714" dirty="0">
                <a:latin typeface="Times New Roman"/>
                <a:cs typeface="Times New Roman"/>
              </a:rPr>
              <a:t> </a:t>
            </a:r>
            <a:r>
              <a:rPr sz="3150" spc="7" baseline="-35714" dirty="0">
                <a:latin typeface="Times New Roman"/>
                <a:cs typeface="Times New Roman"/>
              </a:rPr>
              <a:t>|</a:t>
            </a:r>
            <a:r>
              <a:rPr sz="3150" spc="37" baseline="-35714" dirty="0">
                <a:latin typeface="Times New Roman"/>
                <a:cs typeface="Times New Roman"/>
              </a:rPr>
              <a:t> </a:t>
            </a:r>
            <a:r>
              <a:rPr sz="3150" i="1" spc="22" baseline="-35714" dirty="0">
                <a:latin typeface="Times New Roman"/>
                <a:cs typeface="Times New Roman"/>
              </a:rPr>
              <a:t>E</a:t>
            </a:r>
            <a:r>
              <a:rPr sz="3150" i="1" spc="-419" baseline="-35714" dirty="0">
                <a:latin typeface="Times New Roman"/>
                <a:cs typeface="Times New Roman"/>
              </a:rPr>
              <a:t> </a:t>
            </a:r>
            <a:r>
              <a:rPr sz="3150" spc="7" baseline="-35714" dirty="0">
                <a:latin typeface="Times New Roman"/>
                <a:cs typeface="Times New Roman"/>
              </a:rPr>
              <a:t>]</a:t>
            </a:r>
            <a:r>
              <a:rPr sz="3150" spc="-60" baseline="-35714" dirty="0">
                <a:latin typeface="Times New Roman"/>
                <a:cs typeface="Times New Roman"/>
              </a:rPr>
              <a:t> </a:t>
            </a:r>
            <a:r>
              <a:rPr sz="3150" spc="22" baseline="-35714" dirty="0">
                <a:latin typeface="Symbol"/>
                <a:cs typeface="Symbol"/>
              </a:rPr>
              <a:t></a:t>
            </a:r>
            <a:r>
              <a:rPr sz="3150" spc="457" baseline="-3571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E</a:t>
            </a:r>
            <a:r>
              <a:rPr sz="1875" baseline="-24444" dirty="0">
                <a:latin typeface="Times New Roman"/>
                <a:cs typeface="Times New Roman"/>
              </a:rPr>
              <a:t>1</a:t>
            </a:r>
            <a:r>
              <a:rPr sz="1875" spc="382" baseline="-2444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|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r>
              <a:rPr sz="2100" spc="-26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i="1" spc="75" dirty="0">
                <a:latin typeface="Times New Roman"/>
                <a:cs typeface="Times New Roman"/>
              </a:rPr>
              <a:t>E</a:t>
            </a:r>
            <a:r>
              <a:rPr sz="1875" spc="112" baseline="-24444" dirty="0">
                <a:latin typeface="Times New Roman"/>
                <a:cs typeface="Times New Roman"/>
              </a:rPr>
              <a:t>2</a:t>
            </a:r>
            <a:r>
              <a:rPr sz="1875" spc="532" baseline="-2444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|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]...</a:t>
            </a:r>
            <a:r>
              <a:rPr sz="2100" spc="-16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spc="75" dirty="0">
                <a:latin typeface="Times New Roman"/>
                <a:cs typeface="Times New Roman"/>
              </a:rPr>
              <a:t>E</a:t>
            </a:r>
            <a:r>
              <a:rPr sz="1875" i="1" spc="112" baseline="-24444" dirty="0">
                <a:latin typeface="Times New Roman"/>
                <a:cs typeface="Times New Roman"/>
              </a:rPr>
              <a:t>n</a:t>
            </a:r>
            <a:r>
              <a:rPr sz="1875" i="1" spc="577" baseline="-24444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|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r>
              <a:rPr sz="2100" spc="-26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Pr[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H</a:t>
            </a:r>
            <a:r>
              <a:rPr sz="2100" i="1" spc="-8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]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722" y="2316667"/>
            <a:ext cx="9298478" cy="1987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/>
              <a:t>我們</a:t>
            </a:r>
            <a:r>
              <a:rPr lang="zh-TW" altLang="en-US" dirty="0" smtClean="0"/>
              <a:t>用剛才得到的數字和公式</a:t>
            </a:r>
            <a:r>
              <a:rPr lang="zh-TW" altLang="en-US" dirty="0"/>
              <a:t>來計算概率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/>
              <a:t>假如</a:t>
            </a:r>
            <a:r>
              <a:rPr lang="zh-TW" altLang="en-US" b="1" dirty="0"/>
              <a:t>我們</a:t>
            </a:r>
            <a:r>
              <a:rPr lang="zh-TW" altLang="en-US" b="1" dirty="0" smtClean="0"/>
              <a:t>知道事件是</a:t>
            </a:r>
            <a:r>
              <a:rPr lang="en-US" altLang="zh-TW" b="1" dirty="0" smtClean="0"/>
              <a:t>play</a:t>
            </a:r>
            <a:r>
              <a:rPr lang="zh-TW" altLang="en-US" b="1" dirty="0" smtClean="0"/>
              <a:t>且我們</a:t>
            </a:r>
            <a:r>
              <a:rPr lang="zh-TW" altLang="en-US" b="1" dirty="0"/>
              <a:t>已知它</a:t>
            </a:r>
            <a:r>
              <a:rPr lang="zh-TW" altLang="en-US" b="1" dirty="0" smtClean="0"/>
              <a:t>是</a:t>
            </a:r>
            <a:r>
              <a:rPr lang="en-US" altLang="zh-TW" b="1" dirty="0"/>
              <a:t>Y</a:t>
            </a:r>
            <a:r>
              <a:rPr lang="en-US" altLang="zh-TW" b="1" dirty="0" smtClean="0"/>
              <a:t>es</a:t>
            </a:r>
            <a:r>
              <a:rPr lang="zh-TW" altLang="en-US" b="1" dirty="0" smtClean="0"/>
              <a:t>。</a:t>
            </a:r>
            <a:endParaRPr lang="en-US" altLang="zh-TW" b="1" dirty="0" smtClean="0"/>
          </a:p>
          <a:p>
            <a:r>
              <a:rPr lang="zh-TW" altLang="en-US" dirty="0" smtClean="0"/>
              <a:t>那麼，</a:t>
            </a:r>
            <a:r>
              <a:rPr lang="en-US" altLang="zh-TW" dirty="0" smtClean="0"/>
              <a:t>sunny</a:t>
            </a:r>
            <a:r>
              <a:rPr lang="zh-TW" altLang="en-US" dirty="0"/>
              <a:t>的概率是</a:t>
            </a:r>
            <a:r>
              <a:rPr lang="en-US" altLang="zh-TW" dirty="0"/>
              <a:t>2/9</a:t>
            </a:r>
            <a:r>
              <a:rPr lang="zh-TW" altLang="en-US" dirty="0"/>
              <a:t>，</a:t>
            </a:r>
            <a:r>
              <a:rPr lang="en-US" altLang="zh-TW" dirty="0"/>
              <a:t>overcast</a:t>
            </a:r>
            <a:r>
              <a:rPr lang="zh-TW" altLang="en-US" dirty="0"/>
              <a:t>的是</a:t>
            </a:r>
            <a:r>
              <a:rPr lang="en-US" altLang="zh-TW" dirty="0"/>
              <a:t>4/9</a:t>
            </a:r>
            <a:r>
              <a:rPr lang="zh-TW" altLang="en-US" dirty="0"/>
              <a:t>，</a:t>
            </a:r>
            <a:r>
              <a:rPr lang="en-US" altLang="zh-TW" dirty="0"/>
              <a:t>rainy</a:t>
            </a:r>
            <a:r>
              <a:rPr lang="zh-TW" altLang="en-US" dirty="0"/>
              <a:t>的是</a:t>
            </a:r>
            <a:r>
              <a:rPr lang="en-US" altLang="zh-TW" dirty="0" smtClean="0"/>
              <a:t>3/9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分母由</a:t>
            </a:r>
            <a:r>
              <a:rPr lang="en-US" altLang="zh-TW" dirty="0" smtClean="0"/>
              <a:t>yes</a:t>
            </a:r>
            <a:r>
              <a:rPr lang="zh-TW" altLang="en-US" dirty="0" smtClean="0"/>
              <a:t>的總數得</a:t>
            </a:r>
            <a:r>
              <a:rPr lang="en-US" altLang="zh-TW" dirty="0" smtClean="0"/>
              <a:t>2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9)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/>
              <a:t>假</a:t>
            </a:r>
            <a:r>
              <a:rPr lang="zh-TW" altLang="en-US" b="1" dirty="0"/>
              <a:t>如</a:t>
            </a:r>
            <a:r>
              <a:rPr lang="zh-TW" altLang="en-US" b="1" dirty="0" smtClean="0"/>
              <a:t>我們</a:t>
            </a:r>
            <a:r>
              <a:rPr lang="zh-TW" altLang="en-US" b="1" dirty="0"/>
              <a:t>知道事件是</a:t>
            </a:r>
            <a:r>
              <a:rPr lang="en-US" altLang="zh-TW" b="1" dirty="0"/>
              <a:t>play</a:t>
            </a:r>
            <a:r>
              <a:rPr lang="zh-TW" altLang="en-US" b="1" dirty="0"/>
              <a:t>且我們已知它</a:t>
            </a:r>
            <a:r>
              <a:rPr lang="zh-TW" altLang="en-US" b="1" dirty="0" smtClean="0"/>
              <a:t>是</a:t>
            </a:r>
            <a:r>
              <a:rPr lang="en-US" altLang="zh-TW" b="1" dirty="0" smtClean="0"/>
              <a:t>No</a:t>
            </a:r>
            <a:r>
              <a:rPr lang="zh-TW" altLang="en-US" b="1" dirty="0" smtClean="0"/>
              <a:t>。</a:t>
            </a:r>
            <a:endParaRPr lang="en-US" altLang="zh-TW" b="1" dirty="0"/>
          </a:p>
          <a:p>
            <a:r>
              <a:rPr lang="zh-TW" altLang="en-US" dirty="0"/>
              <a:t>那麼， </a:t>
            </a:r>
            <a:r>
              <a:rPr lang="en-US" altLang="zh-TW" dirty="0" smtClean="0"/>
              <a:t>sunny</a:t>
            </a:r>
            <a:r>
              <a:rPr lang="zh-TW" altLang="en-US" dirty="0"/>
              <a:t>的概率是</a:t>
            </a:r>
            <a:r>
              <a:rPr lang="en-US" altLang="zh-TW" dirty="0"/>
              <a:t>3/5</a:t>
            </a:r>
            <a:r>
              <a:rPr lang="zh-TW" altLang="en-US" dirty="0"/>
              <a:t>，</a:t>
            </a:r>
            <a:r>
              <a:rPr lang="en-US" altLang="zh-TW" dirty="0"/>
              <a:t>overcast</a:t>
            </a:r>
            <a:r>
              <a:rPr lang="zh-TW" altLang="en-US" dirty="0"/>
              <a:t>的是</a:t>
            </a:r>
            <a:r>
              <a:rPr lang="en-US" altLang="zh-TW" dirty="0" smtClean="0"/>
              <a:t>0/5</a:t>
            </a:r>
            <a:r>
              <a:rPr lang="zh-TW" altLang="en-US" dirty="0" smtClean="0"/>
              <a:t>，</a:t>
            </a:r>
            <a:r>
              <a:rPr lang="en-US" altLang="zh-TW" dirty="0"/>
              <a:t>rainy</a:t>
            </a:r>
            <a:r>
              <a:rPr lang="zh-TW" altLang="en-US" dirty="0"/>
              <a:t>的是</a:t>
            </a:r>
            <a:r>
              <a:rPr lang="en-US" altLang="zh-TW" dirty="0"/>
              <a:t>2/5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4267200"/>
            <a:ext cx="8402004" cy="25058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3722" y="5759888"/>
            <a:ext cx="1909618" cy="10131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29789" y="936467"/>
            <a:ext cx="6252411" cy="892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8" y="723073"/>
            <a:ext cx="1961905" cy="1514286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593340" y="1066800"/>
            <a:ext cx="1136449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434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65" name="矩形 64"/>
          <p:cNvSpPr/>
          <p:nvPr/>
        </p:nvSpPr>
        <p:spPr>
          <a:xfrm>
            <a:off x="3650249" y="4572000"/>
            <a:ext cx="8382000" cy="2057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800" b="1" dirty="0" smtClean="0"/>
              <a:t>Temperature</a:t>
            </a:r>
            <a:r>
              <a:rPr lang="zh-TW" altLang="en-US" sz="2800" b="1" dirty="0" smtClean="0"/>
              <a:t>、</a:t>
            </a:r>
            <a:r>
              <a:rPr lang="en-US" altLang="zh-TW" sz="2800" b="1" dirty="0" smtClean="0"/>
              <a:t>Humidity</a:t>
            </a:r>
            <a:r>
              <a:rPr lang="zh-TW" altLang="en-US" sz="2800" b="1" dirty="0"/>
              <a:t>、</a:t>
            </a:r>
            <a:r>
              <a:rPr lang="en-US" altLang="zh-TW" sz="2800" b="1" dirty="0" smtClean="0"/>
              <a:t>Wind</a:t>
            </a:r>
          </a:p>
          <a:p>
            <a:r>
              <a:rPr lang="zh-TW" altLang="en-US" sz="2800" dirty="0"/>
              <a:t>重覆以上的步驟</a:t>
            </a:r>
            <a:r>
              <a:rPr lang="zh-TW" altLang="en-US" sz="2800" dirty="0" smtClean="0"/>
              <a:t>得到屬性值對於</a:t>
            </a:r>
            <a:r>
              <a:rPr lang="en-US" altLang="zh-TW" sz="2800" dirty="0"/>
              <a:t>play</a:t>
            </a:r>
            <a:r>
              <a:rPr lang="zh-TW" altLang="en-US" sz="2800" dirty="0"/>
              <a:t>是</a:t>
            </a:r>
            <a:r>
              <a:rPr lang="en-US" altLang="zh-TW" sz="2800" dirty="0"/>
              <a:t>yes</a:t>
            </a:r>
            <a:r>
              <a:rPr lang="zh-TW" altLang="en-US" sz="2800" dirty="0"/>
              <a:t>或</a:t>
            </a:r>
            <a:r>
              <a:rPr lang="en-US" altLang="zh-TW" sz="2800" dirty="0"/>
              <a:t>no</a:t>
            </a:r>
            <a:r>
              <a:rPr lang="zh-TW" altLang="en-US" sz="2800" dirty="0"/>
              <a:t>的概率</a:t>
            </a:r>
            <a:endParaRPr lang="en-US" altLang="zh-TW" sz="2800" dirty="0" smtClean="0"/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88" y="1295400"/>
            <a:ext cx="7467600" cy="2227179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16587"/>
            <a:ext cx="3581400" cy="3826702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>
            <a:off x="3276600" y="716587"/>
            <a:ext cx="533400" cy="3779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998238" y="2606193"/>
            <a:ext cx="4126962" cy="775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向右箭號 93"/>
          <p:cNvSpPr/>
          <p:nvPr/>
        </p:nvSpPr>
        <p:spPr>
          <a:xfrm>
            <a:off x="3858859" y="1814629"/>
            <a:ext cx="886395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086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67409"/>
              </p:ext>
            </p:extLst>
          </p:nvPr>
        </p:nvGraphicFramePr>
        <p:xfrm>
          <a:off x="1697991" y="1861930"/>
          <a:ext cx="4648199" cy="670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8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Outlook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30" dirty="0">
                          <a:latin typeface="Arial"/>
                          <a:cs typeface="Arial"/>
                        </a:rPr>
                        <a:t>Temp.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Humidity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Wind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Play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Sunny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Cool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High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True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399023" y="2153269"/>
            <a:ext cx="838200" cy="133350"/>
          </a:xfrm>
          <a:custGeom>
            <a:avLst/>
            <a:gdLst/>
            <a:ahLst/>
            <a:cxnLst/>
            <a:rect l="l" t="t" r="r" b="b"/>
            <a:pathLst>
              <a:path w="838200" h="133350">
                <a:moveTo>
                  <a:pt x="133350" y="44957"/>
                </a:moveTo>
                <a:lnTo>
                  <a:pt x="133350" y="0"/>
                </a:lnTo>
                <a:lnTo>
                  <a:pt x="0" y="67056"/>
                </a:lnTo>
                <a:lnTo>
                  <a:pt x="111251" y="122364"/>
                </a:lnTo>
                <a:lnTo>
                  <a:pt x="111251" y="44957"/>
                </a:lnTo>
                <a:lnTo>
                  <a:pt x="133350" y="44957"/>
                </a:lnTo>
                <a:close/>
              </a:path>
              <a:path w="838200" h="133350">
                <a:moveTo>
                  <a:pt x="838200" y="89153"/>
                </a:moveTo>
                <a:lnTo>
                  <a:pt x="838200" y="44957"/>
                </a:lnTo>
                <a:lnTo>
                  <a:pt x="111251" y="44957"/>
                </a:lnTo>
                <a:lnTo>
                  <a:pt x="111251" y="89153"/>
                </a:lnTo>
                <a:lnTo>
                  <a:pt x="838200" y="89153"/>
                </a:lnTo>
                <a:close/>
              </a:path>
              <a:path w="838200" h="133350">
                <a:moveTo>
                  <a:pt x="133350" y="133350"/>
                </a:moveTo>
                <a:lnTo>
                  <a:pt x="133350" y="89153"/>
                </a:lnTo>
                <a:lnTo>
                  <a:pt x="111251" y="89153"/>
                </a:lnTo>
                <a:lnTo>
                  <a:pt x="111251" y="122364"/>
                </a:lnTo>
                <a:lnTo>
                  <a:pt x="133350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00" y="4179681"/>
            <a:ext cx="1681480" cy="76367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155"/>
              </a:spcBef>
            </a:pPr>
            <a:r>
              <a:rPr lang="zh-TW" altLang="en-US" sz="2500" dirty="0" smtClean="0">
                <a:latin typeface="Arial"/>
                <a:cs typeface="Arial"/>
              </a:rPr>
              <a:t>類值為</a:t>
            </a:r>
            <a:r>
              <a:rPr lang="en-US" altLang="zh-TW" sz="2500" dirty="0" smtClean="0">
                <a:latin typeface="Arial"/>
                <a:cs typeface="Arial"/>
              </a:rPr>
              <a:t>yes</a:t>
            </a:r>
            <a:r>
              <a:rPr lang="zh-TW" altLang="en-US" sz="2500" dirty="0" smtClean="0">
                <a:latin typeface="Arial"/>
                <a:cs typeface="Arial"/>
              </a:rPr>
              <a:t>的可能性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4231" y="3638406"/>
            <a:ext cx="850900" cy="552450"/>
          </a:xfrm>
          <a:custGeom>
            <a:avLst/>
            <a:gdLst/>
            <a:ahLst/>
            <a:cxnLst/>
            <a:rect l="l" t="t" r="r" b="b"/>
            <a:pathLst>
              <a:path w="850900" h="552450">
                <a:moveTo>
                  <a:pt x="749493" y="90329"/>
                </a:moveTo>
                <a:lnTo>
                  <a:pt x="725805" y="53033"/>
                </a:lnTo>
                <a:lnTo>
                  <a:pt x="0" y="515112"/>
                </a:lnTo>
                <a:lnTo>
                  <a:pt x="23622" y="552450"/>
                </a:lnTo>
                <a:lnTo>
                  <a:pt x="749493" y="90329"/>
                </a:lnTo>
                <a:close/>
              </a:path>
              <a:path w="850900" h="552450">
                <a:moveTo>
                  <a:pt x="850392" y="0"/>
                </a:moveTo>
                <a:lnTo>
                  <a:pt x="701802" y="15240"/>
                </a:lnTo>
                <a:lnTo>
                  <a:pt x="725805" y="53033"/>
                </a:lnTo>
                <a:lnTo>
                  <a:pt x="744474" y="41148"/>
                </a:lnTo>
                <a:lnTo>
                  <a:pt x="768096" y="78485"/>
                </a:lnTo>
                <a:lnTo>
                  <a:pt x="768096" y="119617"/>
                </a:lnTo>
                <a:lnTo>
                  <a:pt x="773430" y="128015"/>
                </a:lnTo>
                <a:lnTo>
                  <a:pt x="850392" y="0"/>
                </a:lnTo>
                <a:close/>
              </a:path>
              <a:path w="850900" h="552450">
                <a:moveTo>
                  <a:pt x="768096" y="78485"/>
                </a:moveTo>
                <a:lnTo>
                  <a:pt x="744474" y="41148"/>
                </a:lnTo>
                <a:lnTo>
                  <a:pt x="725805" y="53033"/>
                </a:lnTo>
                <a:lnTo>
                  <a:pt x="749493" y="90329"/>
                </a:lnTo>
                <a:lnTo>
                  <a:pt x="768096" y="78485"/>
                </a:lnTo>
                <a:close/>
              </a:path>
              <a:path w="850900" h="552450">
                <a:moveTo>
                  <a:pt x="768096" y="119617"/>
                </a:moveTo>
                <a:lnTo>
                  <a:pt x="768096" y="78485"/>
                </a:lnTo>
                <a:lnTo>
                  <a:pt x="749493" y="90329"/>
                </a:lnTo>
                <a:lnTo>
                  <a:pt x="768096" y="119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0759" y="1999599"/>
            <a:ext cx="7338059" cy="19595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endParaRPr sz="24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Trebuchet MS"/>
              <a:cs typeface="Trebuchet MS"/>
            </a:endParaRPr>
          </a:p>
          <a:p>
            <a:pPr marR="2583180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Pr[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yes</a:t>
            </a:r>
            <a:r>
              <a:rPr sz="2400" i="1" spc="-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i="1" spc="70" dirty="0">
                <a:latin typeface="Times New Roman"/>
                <a:cs typeface="Times New Roman"/>
              </a:rPr>
              <a:t>E</a:t>
            </a:r>
            <a:r>
              <a:rPr sz="2400" spc="70" dirty="0">
                <a:latin typeface="Times New Roman"/>
                <a:cs typeface="Times New Roman"/>
              </a:rPr>
              <a:t>]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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Pr[</a:t>
            </a:r>
            <a:r>
              <a:rPr sz="2400" i="1" spc="-10" dirty="0">
                <a:latin typeface="Times New Roman"/>
                <a:cs typeface="Times New Roman"/>
              </a:rPr>
              <a:t>Outlook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Sunny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yes</a:t>
            </a:r>
            <a:r>
              <a:rPr sz="2400" spc="10" dirty="0">
                <a:latin typeface="Times New Roman"/>
                <a:cs typeface="Times New Roman"/>
              </a:rPr>
              <a:t>]</a:t>
            </a:r>
            <a:endParaRPr sz="2400" dirty="0">
              <a:latin typeface="Times New Roman"/>
              <a:cs typeface="Times New Roman"/>
            </a:endParaRPr>
          </a:p>
          <a:p>
            <a:pPr marR="315595">
              <a:lnSpc>
                <a:spcPct val="100000"/>
              </a:lnSpc>
              <a:spcBef>
                <a:spcPts val="630"/>
              </a:spcBef>
              <a:tabLst>
                <a:tab pos="1875155" algn="l"/>
              </a:tabLst>
            </a:pPr>
            <a:r>
              <a:rPr lang="en-US" sz="2350" spc="-10" dirty="0" smtClean="0">
                <a:latin typeface="Times New Roman"/>
                <a:cs typeface="Times New Roman"/>
              </a:rPr>
              <a:t>	</a:t>
            </a: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5065" y="3908751"/>
            <a:ext cx="3376929" cy="13169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42570" indent="-205104">
              <a:lnSpc>
                <a:spcPct val="100000"/>
              </a:lnSpc>
              <a:spcBef>
                <a:spcPts val="880"/>
              </a:spcBef>
              <a:buFont typeface="Symbol"/>
              <a:buChar char=""/>
              <a:tabLst>
                <a:tab pos="243204" algn="l"/>
              </a:tabLst>
            </a:pPr>
            <a:r>
              <a:rPr sz="2350" spc="5" dirty="0">
                <a:latin typeface="Times New Roman"/>
                <a:cs typeface="Times New Roman"/>
              </a:rPr>
              <a:t>Pr[</a:t>
            </a:r>
            <a:r>
              <a:rPr sz="2350" i="1" spc="5" dirty="0">
                <a:latin typeface="Times New Roman"/>
                <a:cs typeface="Times New Roman"/>
              </a:rPr>
              <a:t>Humidity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350" i="1" spc="-5" dirty="0">
                <a:latin typeface="Times New Roman"/>
                <a:cs typeface="Times New Roman"/>
              </a:rPr>
              <a:t>High </a:t>
            </a:r>
            <a:r>
              <a:rPr sz="2350" dirty="0">
                <a:latin typeface="Times New Roman"/>
                <a:cs typeface="Times New Roman"/>
              </a:rPr>
              <a:t>|</a:t>
            </a:r>
            <a:r>
              <a:rPr sz="2350" spc="-80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yes</a:t>
            </a:r>
            <a:r>
              <a:rPr sz="2350" spc="10" dirty="0">
                <a:latin typeface="Times New Roman"/>
                <a:cs typeface="Times New Roman"/>
              </a:rPr>
              <a:t>]</a:t>
            </a:r>
            <a:endParaRPr sz="2350" dirty="0">
              <a:latin typeface="Times New Roman"/>
              <a:cs typeface="Times New Roman"/>
            </a:endParaRPr>
          </a:p>
          <a:p>
            <a:pPr marL="250190" indent="-205740">
              <a:lnSpc>
                <a:spcPct val="100000"/>
              </a:lnSpc>
              <a:spcBef>
                <a:spcPts val="780"/>
              </a:spcBef>
              <a:buFont typeface="Symbol"/>
              <a:buChar char=""/>
              <a:tabLst>
                <a:tab pos="250825" algn="l"/>
              </a:tabLst>
            </a:pPr>
            <a:r>
              <a:rPr sz="2350" spc="-20" dirty="0">
                <a:latin typeface="Times New Roman"/>
                <a:cs typeface="Times New Roman"/>
              </a:rPr>
              <a:t>Pr[</a:t>
            </a:r>
            <a:r>
              <a:rPr sz="2350" i="1" spc="-20" dirty="0">
                <a:latin typeface="Times New Roman"/>
                <a:cs typeface="Times New Roman"/>
              </a:rPr>
              <a:t>Windy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350" i="1" spc="-5" dirty="0">
                <a:latin typeface="Times New Roman"/>
                <a:cs typeface="Times New Roman"/>
              </a:rPr>
              <a:t>True </a:t>
            </a:r>
            <a:r>
              <a:rPr sz="2350" dirty="0">
                <a:latin typeface="Times New Roman"/>
                <a:cs typeface="Times New Roman"/>
              </a:rPr>
              <a:t>|</a:t>
            </a:r>
            <a:r>
              <a:rPr sz="2350" spc="-28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yes</a:t>
            </a:r>
            <a:r>
              <a:rPr sz="2350" spc="10" dirty="0">
                <a:latin typeface="Times New Roman"/>
                <a:cs typeface="Times New Roman"/>
              </a:rPr>
              <a:t>]</a:t>
            </a:r>
            <a:endParaRPr sz="2350" dirty="0">
              <a:latin typeface="Times New Roman"/>
              <a:cs typeface="Times New Roman"/>
            </a:endParaRPr>
          </a:p>
          <a:p>
            <a:pPr marL="264160" indent="-220979">
              <a:lnSpc>
                <a:spcPct val="100000"/>
              </a:lnSpc>
              <a:spcBef>
                <a:spcPts val="265"/>
              </a:spcBef>
              <a:buFont typeface="Symbol"/>
              <a:buChar char=""/>
              <a:tabLst>
                <a:tab pos="264795" algn="l"/>
              </a:tabLst>
            </a:pPr>
            <a:r>
              <a:rPr sz="2250" spc="-5" dirty="0">
                <a:latin typeface="Times New Roman"/>
                <a:cs typeface="Times New Roman"/>
              </a:rPr>
              <a:t>Pr[</a:t>
            </a:r>
            <a:r>
              <a:rPr sz="2250" spc="-295" dirty="0">
                <a:latin typeface="Times New Roman"/>
                <a:cs typeface="Times New Roman"/>
              </a:rPr>
              <a:t> </a:t>
            </a:r>
            <a:r>
              <a:rPr sz="2250" i="1" spc="10" dirty="0">
                <a:latin typeface="Times New Roman"/>
                <a:cs typeface="Times New Roman"/>
              </a:rPr>
              <a:t>yes</a:t>
            </a:r>
            <a:r>
              <a:rPr sz="2250" spc="10" dirty="0">
                <a:latin typeface="Times New Roman"/>
                <a:cs typeface="Times New Roman"/>
              </a:rPr>
              <a:t>]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0429" y="526375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441" y="0"/>
                </a:lnTo>
              </a:path>
            </a:pathLst>
          </a:custGeom>
          <a:ln w="11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5065" y="5259991"/>
            <a:ext cx="67945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" dirty="0">
                <a:latin typeface="Times New Roman"/>
                <a:cs typeface="Times New Roman"/>
              </a:rPr>
              <a:t>Pr</a:t>
            </a:r>
            <a:r>
              <a:rPr sz="2250" spc="130" dirty="0">
                <a:latin typeface="Times New Roman"/>
                <a:cs typeface="Times New Roman"/>
              </a:rPr>
              <a:t>[</a:t>
            </a:r>
            <a:r>
              <a:rPr sz="2250" i="1" spc="135" dirty="0">
                <a:latin typeface="Times New Roman"/>
                <a:cs typeface="Times New Roman"/>
              </a:rPr>
              <a:t>E</a:t>
            </a:r>
            <a:r>
              <a:rPr sz="225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50211" y="5677283"/>
            <a:ext cx="198501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3975" spc="7" baseline="-17819" dirty="0">
                <a:latin typeface="Symbol"/>
                <a:cs typeface="Symbol"/>
              </a:rPr>
              <a:t></a:t>
            </a:r>
            <a:r>
              <a:rPr sz="3975" spc="7" baseline="-17819" dirty="0">
                <a:latin typeface="Times New Roman"/>
                <a:cs typeface="Times New Roman"/>
              </a:rPr>
              <a:t> </a:t>
            </a:r>
            <a:r>
              <a:rPr sz="15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3975" spc="7" baseline="-17819" dirty="0">
                <a:latin typeface="Symbol"/>
                <a:cs typeface="Symbol"/>
              </a:rPr>
              <a:t></a:t>
            </a:r>
            <a:r>
              <a:rPr sz="3975" spc="7" baseline="-17819" dirty="0">
                <a:latin typeface="Times New Roman"/>
                <a:cs typeface="Times New Roman"/>
              </a:rPr>
              <a:t> </a:t>
            </a:r>
            <a:r>
              <a:rPr sz="15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3975" spc="7" baseline="-17819" dirty="0">
                <a:latin typeface="Symbol"/>
                <a:cs typeface="Symbol"/>
              </a:rPr>
              <a:t></a:t>
            </a:r>
            <a:r>
              <a:rPr sz="3975" spc="7" baseline="-17819" dirty="0">
                <a:latin typeface="Times New Roman"/>
                <a:cs typeface="Times New Roman"/>
              </a:rPr>
              <a:t> </a:t>
            </a:r>
            <a:r>
              <a:rPr sz="15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3975" spc="7" baseline="-17819" dirty="0">
                <a:latin typeface="Symbol"/>
                <a:cs typeface="Symbol"/>
              </a:rPr>
              <a:t></a:t>
            </a:r>
            <a:r>
              <a:rPr sz="2650" u="sng" spc="3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9</a:t>
            </a:r>
            <a:r>
              <a:rPr sz="1550" u="sng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3053" y="5880735"/>
            <a:ext cx="2263775" cy="824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3140"/>
              </a:lnSpc>
              <a:spcBef>
                <a:spcPts val="110"/>
              </a:spcBef>
              <a:tabLst>
                <a:tab pos="781685" algn="l"/>
                <a:tab pos="1202055" algn="l"/>
                <a:tab pos="1622425" algn="l"/>
                <a:tab pos="2028189" algn="l"/>
              </a:tabLst>
            </a:pPr>
            <a:r>
              <a:rPr sz="3975" spc="7" baseline="-20964" dirty="0">
                <a:latin typeface="Symbol"/>
                <a:cs typeface="Symbol"/>
              </a:rPr>
              <a:t></a:t>
            </a:r>
            <a:r>
              <a:rPr sz="2650" u="heavy" spc="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9	9	9	9	14</a:t>
            </a:r>
            <a:endParaRPr sz="1550" dirty="0">
              <a:latin typeface="Times New Roman"/>
              <a:cs typeface="Times New Roman"/>
            </a:endParaRPr>
          </a:p>
          <a:p>
            <a:pPr marL="915035">
              <a:lnSpc>
                <a:spcPts val="3140"/>
              </a:lnSpc>
            </a:pPr>
            <a:r>
              <a:rPr sz="2650" spc="60" dirty="0">
                <a:latin typeface="Times New Roman"/>
                <a:cs typeface="Times New Roman"/>
              </a:rPr>
              <a:t>Pr[</a:t>
            </a:r>
            <a:r>
              <a:rPr sz="2650" i="1" spc="60" dirty="0">
                <a:latin typeface="Times New Roman"/>
                <a:cs typeface="Times New Roman"/>
              </a:rPr>
              <a:t>E</a:t>
            </a:r>
            <a:r>
              <a:rPr sz="2650" spc="60" dirty="0">
                <a:latin typeface="Times New Roman"/>
                <a:cs typeface="Times New Roman"/>
              </a:rPr>
              <a:t>]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2916822" y="3459109"/>
            <a:ext cx="4495800" cy="951543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42570" indent="-205104">
              <a:spcBef>
                <a:spcPts val="880"/>
              </a:spcBef>
              <a:buFont typeface="Symbol"/>
              <a:buChar char=""/>
              <a:tabLst>
                <a:tab pos="243204" algn="l"/>
              </a:tabLst>
            </a:pPr>
            <a:r>
              <a:rPr lang="en-US" altLang="zh-TW" sz="2350" spc="-10" dirty="0" err="1" smtClean="0">
                <a:latin typeface="Times New Roman"/>
                <a:cs typeface="Times New Roman"/>
              </a:rPr>
              <a:t>Pr</a:t>
            </a:r>
            <a:r>
              <a:rPr lang="en-US" altLang="zh-TW" sz="2350" spc="-10" dirty="0" smtClean="0">
                <a:latin typeface="Times New Roman"/>
                <a:cs typeface="Times New Roman"/>
              </a:rPr>
              <a:t>[</a:t>
            </a:r>
            <a:r>
              <a:rPr lang="en-US" altLang="zh-TW" sz="2350" i="1" spc="-10" dirty="0" smtClean="0">
                <a:latin typeface="Times New Roman"/>
                <a:cs typeface="Times New Roman"/>
              </a:rPr>
              <a:t>Temperature </a:t>
            </a:r>
            <a:r>
              <a:rPr lang="en-US" altLang="zh-TW" sz="2350" dirty="0">
                <a:latin typeface="Symbol"/>
                <a:cs typeface="Symbol"/>
              </a:rPr>
              <a:t></a:t>
            </a:r>
            <a:r>
              <a:rPr lang="en-US" altLang="zh-TW" sz="2350" dirty="0">
                <a:latin typeface="Times New Roman"/>
                <a:cs typeface="Times New Roman"/>
              </a:rPr>
              <a:t> </a:t>
            </a:r>
            <a:r>
              <a:rPr lang="en-US" altLang="zh-TW" sz="2350" i="1" dirty="0">
                <a:latin typeface="Times New Roman"/>
                <a:cs typeface="Times New Roman"/>
              </a:rPr>
              <a:t>Cool </a:t>
            </a:r>
            <a:r>
              <a:rPr lang="en-US" altLang="zh-TW" sz="2350" dirty="0">
                <a:latin typeface="Times New Roman"/>
                <a:cs typeface="Times New Roman"/>
              </a:rPr>
              <a:t>|</a:t>
            </a:r>
            <a:r>
              <a:rPr lang="en-US" altLang="zh-TW" sz="2350" spc="-155" dirty="0">
                <a:latin typeface="Times New Roman"/>
                <a:cs typeface="Times New Roman"/>
              </a:rPr>
              <a:t> </a:t>
            </a:r>
            <a:r>
              <a:rPr lang="en-US" altLang="zh-TW" sz="2350" i="1" spc="10" dirty="0">
                <a:latin typeface="Times New Roman"/>
                <a:cs typeface="Times New Roman"/>
              </a:rPr>
              <a:t>yes</a:t>
            </a:r>
            <a:r>
              <a:rPr lang="en-US" altLang="zh-TW" sz="2350" spc="10" dirty="0">
                <a:latin typeface="Times New Roman"/>
                <a:cs typeface="Times New Roman"/>
              </a:rPr>
              <a:t>]</a:t>
            </a:r>
            <a:endParaRPr lang="en-US" altLang="zh-TW" sz="2350" dirty="0">
              <a:latin typeface="Times New Roman"/>
              <a:cs typeface="Times New Roman"/>
            </a:endParaRPr>
          </a:p>
          <a:p>
            <a:pPr marL="242570" indent="-205104">
              <a:lnSpc>
                <a:spcPct val="100000"/>
              </a:lnSpc>
              <a:spcBef>
                <a:spcPts val="880"/>
              </a:spcBef>
              <a:buFont typeface="Symbol"/>
              <a:buChar char=""/>
              <a:tabLst>
                <a:tab pos="243204" algn="l"/>
              </a:tabLst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9599" y="720598"/>
            <a:ext cx="5952454" cy="8034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假</a:t>
            </a:r>
            <a:r>
              <a:rPr lang="zh-TW" altLang="en-US" dirty="0"/>
              <a:t>設</a:t>
            </a:r>
            <a:r>
              <a:rPr lang="zh-TW" altLang="en-US" dirty="0" smtClean="0"/>
              <a:t>有</a:t>
            </a:r>
            <a:r>
              <a:rPr lang="zh-TW" altLang="en-US" dirty="0"/>
              <a:t>一個未知</a:t>
            </a:r>
            <a:r>
              <a:rPr lang="zh-TW" altLang="en-US" dirty="0" smtClean="0"/>
              <a:t>的一天，且我們</a:t>
            </a:r>
            <a:r>
              <a:rPr lang="zh-TW" altLang="en-US" dirty="0"/>
              <a:t>不知道它的</a:t>
            </a:r>
            <a:r>
              <a:rPr lang="en-US" altLang="zh-TW" dirty="0"/>
              <a:t>play</a:t>
            </a:r>
            <a:r>
              <a:rPr lang="zh-TW" altLang="en-US" dirty="0"/>
              <a:t>的值，但是我們知道它的屬性值分別是</a:t>
            </a:r>
            <a:r>
              <a:rPr lang="en-US" altLang="zh-TW" dirty="0"/>
              <a:t>sunny</a:t>
            </a:r>
            <a:r>
              <a:rPr lang="zh-TW" altLang="en-US" dirty="0"/>
              <a:t>，</a:t>
            </a:r>
            <a:r>
              <a:rPr lang="en-US" altLang="zh-TW" dirty="0"/>
              <a:t>cool</a:t>
            </a:r>
            <a:r>
              <a:rPr lang="zh-TW" altLang="en-US" dirty="0"/>
              <a:t>，</a:t>
            </a:r>
            <a:r>
              <a:rPr lang="en-US" altLang="zh-TW" dirty="0"/>
              <a:t>high</a:t>
            </a:r>
            <a:r>
              <a:rPr lang="zh-TW" altLang="en-US" dirty="0"/>
              <a:t>和</a:t>
            </a:r>
            <a:r>
              <a:rPr lang="en-US" altLang="zh-TW" dirty="0"/>
              <a:t>windy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16" name="矩形 15"/>
          <p:cNvSpPr/>
          <p:nvPr/>
        </p:nvSpPr>
        <p:spPr>
          <a:xfrm>
            <a:off x="1665894" y="2201562"/>
            <a:ext cx="3972905" cy="365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171334" y="5779410"/>
            <a:ext cx="5927875" cy="9261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dirty="0" smtClean="0"/>
              <a:t>對於</a:t>
            </a:r>
            <a:r>
              <a:rPr lang="en-US" altLang="zh-TW" sz="2000" dirty="0" smtClean="0"/>
              <a:t>No</a:t>
            </a:r>
            <a:r>
              <a:rPr lang="zh-TW" altLang="en-US" sz="2000" dirty="0"/>
              <a:t>，用同樣的</a:t>
            </a:r>
            <a:r>
              <a:rPr lang="zh-TW" altLang="en-US" sz="2000" dirty="0" smtClean="0"/>
              <a:t>方法可得出可能性</a:t>
            </a:r>
            <a:r>
              <a:rPr lang="zh-TW" altLang="en-US" sz="2000" dirty="0"/>
              <a:t>為</a:t>
            </a:r>
            <a:r>
              <a:rPr lang="en-US" altLang="zh-TW" sz="2000" dirty="0"/>
              <a:t>0.0206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zh-TW" altLang="en-US" sz="2000" dirty="0" smtClean="0"/>
              <a:t>這些</a:t>
            </a:r>
            <a:r>
              <a:rPr lang="zh-TW" altLang="en-US" sz="2000" dirty="0"/>
              <a:t>數字不是</a:t>
            </a:r>
            <a:r>
              <a:rPr lang="zh-TW" altLang="en-US" sz="2000" dirty="0" smtClean="0"/>
              <a:t>概率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概率</a:t>
            </a:r>
            <a:r>
              <a:rPr lang="zh-TW" altLang="en-US" sz="2000" dirty="0"/>
              <a:t>的和必須等於</a:t>
            </a:r>
            <a:r>
              <a:rPr lang="en-US" altLang="zh-TW" sz="2000" dirty="0" smtClean="0"/>
              <a:t>1)</a:t>
            </a:r>
            <a:r>
              <a:rPr lang="zh-TW" altLang="en-US" sz="2000" dirty="0" smtClean="0"/>
              <a:t> 而是可能性。</a:t>
            </a:r>
            <a:endParaRPr lang="zh-TW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4916829" y="4036822"/>
            <a:ext cx="645772" cy="335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571999" y="4469256"/>
            <a:ext cx="609601" cy="354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571998" y="3184674"/>
            <a:ext cx="762001" cy="30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278715" y="3613451"/>
            <a:ext cx="664885" cy="32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505200" y="4943352"/>
            <a:ext cx="449315" cy="299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925064" y="5775566"/>
            <a:ext cx="1494536" cy="5083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形圖說文字 26"/>
          <p:cNvSpPr/>
          <p:nvPr/>
        </p:nvSpPr>
        <p:spPr>
          <a:xfrm>
            <a:off x="76201" y="5039965"/>
            <a:ext cx="2796546" cy="1080402"/>
          </a:xfrm>
          <a:prstGeom prst="wedgeEllipseCallout">
            <a:avLst>
              <a:gd name="adj1" fmla="val 53390"/>
              <a:gd name="adj2" fmla="val 4208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dirty="0" smtClean="0"/>
              <a:t>公式中的</a:t>
            </a:r>
            <a:endParaRPr lang="en-US" altLang="zh-TW" sz="1400" dirty="0" smtClean="0"/>
          </a:p>
          <a:p>
            <a:r>
              <a:rPr lang="en-US" altLang="zh-TW" sz="1400" dirty="0" err="1" smtClean="0"/>
              <a:t>Pr</a:t>
            </a:r>
            <a:r>
              <a:rPr lang="en-US" altLang="zh-TW" sz="1400" dirty="0" smtClean="0"/>
              <a:t>[E1|H]</a:t>
            </a:r>
            <a:r>
              <a:rPr lang="zh-TW" altLang="en-US" sz="1400" dirty="0" smtClean="0"/>
              <a:t>、</a:t>
            </a:r>
            <a:r>
              <a:rPr lang="en-US" altLang="zh-TW" sz="1400" dirty="0" err="1" smtClean="0"/>
              <a:t>Pr</a:t>
            </a:r>
            <a:r>
              <a:rPr lang="en-US" altLang="zh-TW" sz="1400" dirty="0" smtClean="0"/>
              <a:t>[E2|H]</a:t>
            </a:r>
            <a:r>
              <a:rPr lang="zh-TW" altLang="en-US" sz="1400" dirty="0" smtClean="0"/>
              <a:t>、</a:t>
            </a:r>
            <a:r>
              <a:rPr lang="en-US" altLang="zh-TW" sz="1400" dirty="0" err="1" smtClean="0"/>
              <a:t>Pr</a:t>
            </a:r>
            <a:r>
              <a:rPr lang="en-US" altLang="zh-TW" sz="1400" dirty="0" smtClean="0"/>
              <a:t>[E3|H]</a:t>
            </a:r>
            <a:r>
              <a:rPr lang="zh-TW" altLang="en-US" sz="1400" dirty="0" smtClean="0"/>
              <a:t>、</a:t>
            </a:r>
            <a:r>
              <a:rPr lang="en-US" altLang="zh-TW" sz="1400" dirty="0" err="1" smtClean="0"/>
              <a:t>Pr</a:t>
            </a:r>
            <a:r>
              <a:rPr lang="en-US" altLang="zh-TW" sz="1400" dirty="0" smtClean="0"/>
              <a:t>[E4|H]</a:t>
            </a:r>
            <a:r>
              <a:rPr lang="zh-TW" altLang="en-US" sz="1400" dirty="0" smtClean="0"/>
              <a:t>！</a:t>
            </a:r>
            <a:endParaRPr lang="zh-TW" altLang="en-US" sz="1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76799" y="5675800"/>
            <a:ext cx="1404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7" baseline="-20964" dirty="0" smtClean="0">
                <a:latin typeface="Symbol"/>
                <a:cs typeface="Symbol"/>
              </a:rPr>
              <a:t> </a:t>
            </a:r>
            <a:r>
              <a:rPr lang="en-US" altLang="zh-TW" sz="4000" spc="7" baseline="-20964" dirty="0" smtClean="0">
                <a:latin typeface="Symbol"/>
                <a:cs typeface="Symbol"/>
              </a:rPr>
              <a:t>0.0053</a:t>
            </a:r>
            <a:endParaRPr lang="zh-TW" altLang="en-US" sz="4000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290056" y="1954833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證據</a:t>
            </a:r>
            <a:r>
              <a:rPr lang="en-US" altLang="zh-TW" sz="2800" dirty="0" smtClean="0"/>
              <a:t>E</a:t>
            </a:r>
            <a:endParaRPr lang="zh-TW" altLang="en-US" sz="28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24" y="204597"/>
            <a:ext cx="4758285" cy="622512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6562223" y="3119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公式：</a:t>
            </a:r>
            <a:endParaRPr lang="zh-TW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5768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概率</a:t>
            </a:r>
            <a:r>
              <a:rPr lang="zh-TW" altLang="en-US" sz="2800" dirty="0">
                <a:latin typeface="Trebuchet MS"/>
                <a:cs typeface="Trebuchet MS"/>
              </a:rPr>
              <a:t>計算</a:t>
            </a:r>
            <a:endParaRPr lang="en-US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rebuchet MS"/>
                <a:cs typeface="Trebuchet MS"/>
              </a:rPr>
              <a:t>Yes</a:t>
            </a:r>
            <a:r>
              <a:rPr lang="zh-TW" altLang="en-US" sz="2800" dirty="0" smtClean="0">
                <a:latin typeface="Trebuchet MS"/>
                <a:cs typeface="Trebuchet MS"/>
              </a:rPr>
              <a:t>的可能性：</a:t>
            </a:r>
            <a:r>
              <a:rPr lang="en-US" altLang="zh-TW" sz="2800" dirty="0" smtClean="0">
                <a:latin typeface="Trebuchet MS"/>
                <a:cs typeface="Trebuchet MS"/>
              </a:rPr>
              <a:t>0.0053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No</a:t>
            </a:r>
            <a:r>
              <a:rPr lang="zh-TW" altLang="en-US" sz="2800" dirty="0">
                <a:latin typeface="Trebuchet MS"/>
                <a:cs typeface="Trebuchet MS"/>
              </a:rPr>
              <a:t>的</a:t>
            </a:r>
            <a:r>
              <a:rPr lang="zh-TW" altLang="en-US" sz="2800" dirty="0" smtClean="0">
                <a:latin typeface="Trebuchet MS"/>
                <a:cs typeface="Trebuchet MS"/>
              </a:rPr>
              <a:t>可能性：</a:t>
            </a:r>
            <a:r>
              <a:rPr lang="en-US" altLang="zh-TW" sz="2800" dirty="0" smtClean="0">
                <a:latin typeface="Trebuchet MS"/>
                <a:cs typeface="Trebuchet MS"/>
              </a:rPr>
              <a:t>0.0206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將</a:t>
            </a:r>
            <a:r>
              <a:rPr lang="en-US" altLang="zh-TW" sz="2800" dirty="0" smtClean="0">
                <a:latin typeface="Trebuchet MS"/>
                <a:cs typeface="Trebuchet MS"/>
              </a:rPr>
              <a:t>Yes</a:t>
            </a:r>
            <a:r>
              <a:rPr lang="zh-TW" altLang="en-US" sz="2800" dirty="0" smtClean="0">
                <a:latin typeface="Trebuchet MS"/>
                <a:cs typeface="Trebuchet MS"/>
              </a:rPr>
              <a:t>、</a:t>
            </a:r>
            <a:r>
              <a:rPr lang="en-US" altLang="zh-TW" sz="2800" dirty="0" smtClean="0">
                <a:latin typeface="Trebuchet MS"/>
                <a:cs typeface="Trebuchet MS"/>
              </a:rPr>
              <a:t>No</a:t>
            </a:r>
            <a:r>
              <a:rPr lang="zh-TW" altLang="en-US" sz="2800" dirty="0">
                <a:latin typeface="Trebuchet MS"/>
                <a:cs typeface="Trebuchet MS"/>
              </a:rPr>
              <a:t>的</a:t>
            </a:r>
            <a:r>
              <a:rPr lang="zh-TW" altLang="en-US" sz="2800" dirty="0" smtClean="0">
                <a:latin typeface="Trebuchet MS"/>
                <a:cs typeface="Trebuchet MS"/>
              </a:rPr>
              <a:t>可能性相加：</a:t>
            </a:r>
            <a:r>
              <a:rPr lang="en-US" altLang="zh-TW" sz="2800" dirty="0" smtClean="0">
                <a:latin typeface="Trebuchet MS"/>
                <a:cs typeface="Trebuchet MS"/>
              </a:rPr>
              <a:t>0.0053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en-US" altLang="zh-TW" sz="2800" dirty="0" smtClean="0">
                <a:latin typeface="Trebuchet MS"/>
                <a:cs typeface="Trebuchet MS"/>
              </a:rPr>
              <a:t>+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en-US" altLang="zh-TW" sz="2800" dirty="0" smtClean="0">
                <a:latin typeface="Trebuchet MS"/>
                <a:cs typeface="Trebuchet MS"/>
              </a:rPr>
              <a:t>0.0206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en-US" altLang="zh-TW" sz="2800" dirty="0" smtClean="0">
                <a:latin typeface="Trebuchet MS"/>
                <a:cs typeface="Trebuchet MS"/>
              </a:rPr>
              <a:t>=</a:t>
            </a:r>
            <a:r>
              <a:rPr lang="zh-TW" altLang="en-US" sz="2800" dirty="0" smtClean="0">
                <a:latin typeface="Trebuchet MS"/>
                <a:cs typeface="Trebuchet MS"/>
              </a:rPr>
              <a:t> </a:t>
            </a:r>
            <a:r>
              <a:rPr lang="en-US" altLang="zh-TW" sz="2800" dirty="0" smtClean="0">
                <a:latin typeface="Trebuchet MS"/>
                <a:cs typeface="Trebuchet MS"/>
              </a:rPr>
              <a:t>0.0259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dirty="0" smtClean="0">
                <a:latin typeface="Trebuchet MS"/>
                <a:cs typeface="Trebuchet MS"/>
              </a:rPr>
              <a:t>得到的</a:t>
            </a:r>
            <a:r>
              <a:rPr lang="en-US" altLang="zh-TW" sz="2800" dirty="0" smtClean="0">
                <a:latin typeface="Trebuchet MS"/>
                <a:cs typeface="Trebuchet MS"/>
              </a:rPr>
              <a:t>0.0259</a:t>
            </a:r>
            <a:r>
              <a:rPr lang="zh-TW" altLang="en-US" sz="2800" dirty="0" smtClean="0">
                <a:latin typeface="Trebuchet MS"/>
                <a:cs typeface="Trebuchet MS"/>
              </a:rPr>
              <a:t>當成分</a:t>
            </a:r>
            <a:r>
              <a:rPr lang="zh-TW" altLang="en-US" sz="2800" dirty="0">
                <a:latin typeface="Trebuchet MS"/>
                <a:cs typeface="Trebuchet MS"/>
              </a:rPr>
              <a:t>母</a:t>
            </a:r>
            <a:r>
              <a:rPr lang="zh-TW" altLang="en-US" sz="2800" dirty="0" smtClean="0">
                <a:latin typeface="Trebuchet MS"/>
                <a:cs typeface="Trebuchet MS"/>
              </a:rPr>
              <a:t>！ </a:t>
            </a: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0.0053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0.0259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TW"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0.0206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dirty="0" smtClean="0">
                <a:latin typeface="Trebuchet MS"/>
                <a:cs typeface="Trebuchet MS"/>
              </a:rPr>
              <a:t>0.0259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sp>
        <p:nvSpPr>
          <p:cNvPr id="5" name="object 62"/>
          <p:cNvSpPr/>
          <p:nvPr/>
        </p:nvSpPr>
        <p:spPr>
          <a:xfrm>
            <a:off x="609600" y="4876799"/>
            <a:ext cx="1066800" cy="45719"/>
          </a:xfrm>
          <a:custGeom>
            <a:avLst/>
            <a:gdLst/>
            <a:ahLst/>
            <a:cxnLst/>
            <a:rect l="l" t="t" r="r" b="b"/>
            <a:pathLst>
              <a:path w="4601209">
                <a:moveTo>
                  <a:pt x="0" y="0"/>
                </a:moveTo>
                <a:lnTo>
                  <a:pt x="4600772" y="0"/>
                </a:lnTo>
              </a:path>
            </a:pathLst>
          </a:custGeom>
          <a:ln w="11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2"/>
          <p:cNvSpPr/>
          <p:nvPr/>
        </p:nvSpPr>
        <p:spPr>
          <a:xfrm>
            <a:off x="533400" y="6172200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4601209">
                <a:moveTo>
                  <a:pt x="0" y="0"/>
                </a:moveTo>
                <a:lnTo>
                  <a:pt x="4600772" y="0"/>
                </a:lnTo>
              </a:path>
            </a:pathLst>
          </a:custGeom>
          <a:ln w="11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1664855" y="461518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Trebuchet MS"/>
                <a:cs typeface="Trebuchet MS"/>
              </a:rPr>
              <a:t>=</a:t>
            </a:r>
            <a:r>
              <a:rPr lang="en-US" altLang="zh-TW" sz="2800" dirty="0" smtClean="0">
                <a:latin typeface="Trebuchet MS"/>
                <a:cs typeface="Trebuchet MS"/>
              </a:rPr>
              <a:t>0.2046</a:t>
            </a:r>
            <a:endParaRPr lang="en-US" altLang="zh-TW" sz="2800" dirty="0">
              <a:latin typeface="Trebuchet MS"/>
              <a:cs typeface="Trebuchet M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34837" y="591059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Trebuchet MS"/>
                <a:cs typeface="Trebuchet MS"/>
              </a:rPr>
              <a:t>=0.7953</a:t>
            </a:r>
          </a:p>
        </p:txBody>
      </p:sp>
    </p:spTree>
    <p:extLst>
      <p:ext uri="{BB962C8B-B14F-4D97-AF65-F5344CB8AC3E}">
        <p14:creationId xmlns:p14="http://schemas.microsoft.com/office/powerpoint/2010/main" val="351586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8259064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25" dirty="0" smtClean="0">
                <a:latin typeface="Trebuchet MS"/>
                <a:cs typeface="Trebuchet MS"/>
              </a:rPr>
              <a:t>使用</a:t>
            </a:r>
            <a:r>
              <a:rPr sz="2800" b="1" spc="-125" dirty="0" smtClean="0">
                <a:latin typeface="Trebuchet MS"/>
                <a:cs typeface="Trebuchet MS"/>
              </a:rPr>
              <a:t> </a:t>
            </a:r>
            <a:r>
              <a:rPr sz="2800" b="1" spc="-135" dirty="0">
                <a:latin typeface="Trebuchet MS"/>
                <a:cs typeface="Trebuchet MS"/>
              </a:rPr>
              <a:t>Naïve</a:t>
            </a:r>
            <a:r>
              <a:rPr sz="2800" b="1" spc="-310" dirty="0">
                <a:latin typeface="Trebuchet MS"/>
                <a:cs typeface="Trebuchet MS"/>
              </a:rPr>
              <a:t> </a:t>
            </a:r>
            <a:r>
              <a:rPr sz="2800" b="1" spc="-150" dirty="0">
                <a:latin typeface="Trebuchet MS"/>
                <a:cs typeface="Trebuchet MS"/>
              </a:rPr>
              <a:t>Bayes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09930" indent="-481965">
              <a:lnSpc>
                <a:spcPct val="100000"/>
              </a:lnSpc>
              <a:buFont typeface="Wingdings"/>
              <a:buChar char=""/>
              <a:tabLst>
                <a:tab pos="709295" algn="l"/>
                <a:tab pos="70993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開啟檔案</a:t>
            </a:r>
            <a:r>
              <a:rPr sz="24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endParaRPr sz="2400" dirty="0">
              <a:latin typeface="Trebuchet MS"/>
              <a:cs typeface="Trebuchet MS"/>
            </a:endParaRPr>
          </a:p>
          <a:p>
            <a:pPr marL="7099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709295" algn="l"/>
                <a:tab pos="70993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選擇</a:t>
            </a:r>
            <a:r>
              <a:rPr sz="2400" spc="-75" dirty="0" smtClean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Naïve </a:t>
            </a:r>
            <a:r>
              <a:rPr sz="2400" spc="-100" dirty="0">
                <a:latin typeface="Trebuchet MS"/>
                <a:cs typeface="Trebuchet MS"/>
              </a:rPr>
              <a:t>Bayes </a:t>
            </a:r>
            <a:r>
              <a:rPr lang="zh-TW" altLang="en-US" sz="2400" spc="-85" dirty="0" smtClean="0">
                <a:latin typeface="Trebuchet MS"/>
                <a:cs typeface="Trebuchet MS"/>
              </a:rPr>
              <a:t>方法</a:t>
            </a:r>
            <a:r>
              <a:rPr sz="2400" spc="-509" dirty="0" smtClean="0">
                <a:latin typeface="Trebuchet MS"/>
                <a:cs typeface="Trebuchet MS"/>
              </a:rPr>
              <a:t> </a:t>
            </a:r>
            <a:r>
              <a:rPr sz="2400" spc="-135" dirty="0" smtClean="0">
                <a:latin typeface="Trebuchet MS"/>
                <a:cs typeface="Trebuchet MS"/>
              </a:rPr>
              <a:t>(</a:t>
            </a:r>
            <a:r>
              <a:rPr sz="2400" b="1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bayes</a:t>
            </a:r>
            <a:r>
              <a:rPr lang="zh-TW" altLang="en-US" sz="2400" b="1" spc="-13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3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NaiveBayes</a:t>
            </a:r>
            <a:r>
              <a:rPr sz="2400" spc="-135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09930" indent="-481965">
              <a:lnSpc>
                <a:spcPct val="100000"/>
              </a:lnSpc>
              <a:spcBef>
                <a:spcPts val="580"/>
              </a:spcBef>
              <a:buFont typeface="Wingdings"/>
              <a:buChar char=""/>
              <a:tabLst>
                <a:tab pos="709295" algn="l"/>
                <a:tab pos="709930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查看分類器</a:t>
            </a:r>
            <a:endParaRPr sz="2400" dirty="0">
              <a:latin typeface="Trebuchet MS"/>
              <a:cs typeface="Trebuchet MS"/>
            </a:endParaRPr>
          </a:p>
          <a:p>
            <a:pPr marL="709930" indent="-481965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709295" algn="l"/>
                <a:tab pos="709930" algn="l"/>
              </a:tabLst>
            </a:pPr>
            <a:r>
              <a:rPr lang="zh-TW" altLang="en-US" sz="2400" spc="-90" dirty="0">
                <a:latin typeface="Trebuchet MS"/>
                <a:cs typeface="Trebuchet MS"/>
              </a:rPr>
              <a:t>避免零次數</a:t>
            </a:r>
            <a:r>
              <a:rPr lang="zh-TW" altLang="en-US" sz="2400" spc="-90" dirty="0" smtClean="0">
                <a:latin typeface="Trebuchet MS"/>
                <a:cs typeface="Trebuchet MS"/>
              </a:rPr>
              <a:t>問題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：全部的計數都從</a:t>
            </a:r>
            <a:r>
              <a:rPr lang="en-US" altLang="zh-TW" sz="2400" spc="-120" dirty="0" smtClean="0">
                <a:latin typeface="Trebuchet MS"/>
                <a:cs typeface="Trebuchet MS"/>
              </a:rPr>
              <a:t>1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開始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80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49504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18668" y="990600"/>
            <a:ext cx="1121613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31">
              <a:lnSpc>
                <a:spcPct val="100000"/>
              </a:lnSpc>
              <a:tabLst>
                <a:tab pos="710565" algn="l"/>
                <a:tab pos="711200" algn="l"/>
              </a:tabLst>
            </a:pPr>
            <a:r>
              <a:rPr lang="en-US" altLang="zh-TW" sz="2800" b="1" spc="-105" dirty="0" smtClean="0">
                <a:latin typeface="Trebuchet MS"/>
                <a:cs typeface="Trebuchet MS"/>
              </a:rPr>
              <a:t>2.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左鍵點擊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Open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file…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開啟右圖視窗，進入自行複製的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05" dirty="0" smtClean="0">
                <a:latin typeface="Trebuchet MS"/>
                <a:cs typeface="Trebuchet MS"/>
              </a:rPr>
              <a:t>datasets</a:t>
            </a:r>
            <a:r>
              <a:rPr lang="zh-TW" altLang="en-US" sz="2800" b="1" spc="-105" dirty="0" smtClean="0">
                <a:latin typeface="Trebuchet MS"/>
                <a:cs typeface="Trebuchet MS"/>
              </a:rPr>
              <a:t>，左鍵單擊</a:t>
            </a:r>
            <a:r>
              <a:rPr lang="en-US" altLang="zh-TW" sz="28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的檔案後，再以左鍵單擊下方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30" dirty="0" smtClean="0">
                <a:latin typeface="Trebuchet MS"/>
                <a:cs typeface="Trebuchet MS"/>
              </a:rPr>
              <a:t>”</a:t>
            </a:r>
            <a:r>
              <a:rPr lang="zh-TW" altLang="en-US" sz="2800" b="1" spc="-130" dirty="0" smtClean="0">
                <a:latin typeface="Trebuchet MS"/>
                <a:cs typeface="Trebuchet MS"/>
              </a:rPr>
              <a:t>以載入此檔案</a:t>
            </a:r>
            <a:endParaRPr lang="zh-TW" altLang="en-US" sz="2800" b="1" dirty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2599" b="55206"/>
          <a:stretch/>
        </p:blipFill>
        <p:spPr>
          <a:xfrm>
            <a:off x="119449" y="2438400"/>
            <a:ext cx="4452551" cy="2303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95943"/>
            <a:ext cx="6934200" cy="4857648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114800" y="3048000"/>
            <a:ext cx="11430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18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94789" y="1490217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495800" y="207518"/>
            <a:ext cx="7620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b="1" i="1" dirty="0" smtClean="0"/>
              <a:t>Sunny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</a:t>
            </a:r>
            <a:r>
              <a:rPr lang="zh-TW" altLang="en-US" dirty="0"/>
              <a:t>在</a:t>
            </a:r>
            <a:r>
              <a:rPr lang="en-US" altLang="zh-TW" dirty="0"/>
              <a:t>5</a:t>
            </a:r>
            <a:r>
              <a:rPr lang="zh-TW" altLang="en-US" dirty="0"/>
              <a:t>個</a:t>
            </a:r>
            <a:r>
              <a:rPr lang="en-US" altLang="zh-TW" dirty="0"/>
              <a:t>sunny</a:t>
            </a:r>
            <a:r>
              <a:rPr lang="zh-TW" altLang="en-US" dirty="0"/>
              <a:t>的實例中的</a:t>
            </a:r>
            <a:r>
              <a:rPr lang="en-US" altLang="zh-TW" dirty="0"/>
              <a:t>yes</a:t>
            </a:r>
            <a:r>
              <a:rPr lang="zh-TW" altLang="en-US" dirty="0"/>
              <a:t>和</a:t>
            </a:r>
            <a:r>
              <a:rPr lang="en-US" altLang="zh-TW" dirty="0"/>
              <a:t>no</a:t>
            </a:r>
            <a:r>
              <a:rPr lang="zh-TW" altLang="en-US" dirty="0"/>
              <a:t>數量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yes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en-US" altLang="zh-TW" dirty="0" smtClean="0"/>
              <a:t>no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 smtClean="0"/>
              <a:t>選定一個規則：</a:t>
            </a:r>
            <a:r>
              <a:rPr lang="zh-TW" altLang="en-US" dirty="0"/>
              <a:t> 「</a:t>
            </a:r>
            <a:r>
              <a:rPr lang="zh-TW" altLang="en-US" dirty="0" smtClean="0"/>
              <a:t>如果值是</a:t>
            </a:r>
            <a:r>
              <a:rPr lang="en-US" altLang="zh-TW" dirty="0"/>
              <a:t>sunny</a:t>
            </a:r>
            <a:r>
              <a:rPr lang="zh-TW" altLang="en-US" dirty="0"/>
              <a:t>就選</a:t>
            </a:r>
            <a:r>
              <a:rPr lang="en-US" altLang="zh-TW" dirty="0" smtClean="0"/>
              <a:t>no</a:t>
            </a:r>
            <a:r>
              <a:rPr lang="zh-TW" altLang="en-US" dirty="0" smtClean="0"/>
              <a:t> 」 。錯誤率是</a:t>
            </a:r>
            <a:r>
              <a:rPr lang="en-US" altLang="zh-TW" dirty="0" smtClean="0"/>
              <a:t>2/5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01139" y="1828799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970389" y="2057400"/>
            <a:ext cx="697612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524000" y="21823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524000" y="41910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24000" y="44958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524000" y="51816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892062" y="182270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76800" y="21823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876800" y="41635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906264" y="449580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906264" y="51541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>
                <a:latin typeface="Trebuchet MS"/>
                <a:cs typeface="Trebuchet MS"/>
              </a:rPr>
              <a:t>3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切換到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Classify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介面以滑鼠左鍵點選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Choose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，在彈出的視窗以左鍵點擊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資料夾下的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Naïve</a:t>
            </a:r>
            <a:r>
              <a:rPr lang="en-US" altLang="zh-TW" sz="2800" b="1" spc="-310" dirty="0" smtClean="0">
                <a:latin typeface="Trebuchet MS"/>
                <a:cs typeface="Trebuchet MS"/>
              </a:rPr>
              <a:t> </a:t>
            </a:r>
            <a:r>
              <a:rPr lang="en-US" altLang="zh-TW" sz="2800" b="1" spc="-150" dirty="0" smtClean="0">
                <a:latin typeface="Trebuchet MS"/>
                <a:cs typeface="Trebuchet MS"/>
              </a:rPr>
              <a:t>Bayes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55065"/>
          <a:stretch/>
        </p:blipFill>
        <p:spPr>
          <a:xfrm>
            <a:off x="609600" y="2209800"/>
            <a:ext cx="3235974" cy="1752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795695"/>
            <a:ext cx="5562600" cy="4687449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3505200" y="2438401"/>
            <a:ext cx="1676400" cy="12191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148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640080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75" dirty="0" smtClean="0">
                <a:latin typeface="Trebuchet MS"/>
                <a:cs typeface="Trebuchet MS"/>
              </a:rPr>
              <a:t>4</a:t>
            </a:r>
            <a:r>
              <a:rPr lang="en-US" sz="2800" b="1" spc="-175" dirty="0" smtClean="0">
                <a:latin typeface="Trebuchet MS"/>
                <a:cs typeface="Trebuchet MS"/>
              </a:rPr>
              <a:t>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確認選擇了</a:t>
            </a:r>
            <a:r>
              <a:rPr lang="en-US" altLang="zh-TW" sz="2800" b="1" spc="-175" dirty="0" err="1" smtClean="0">
                <a:latin typeface="Trebuchet MS"/>
                <a:cs typeface="Trebuchet MS"/>
              </a:rPr>
              <a:t>NaiveBayes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分類器後，再確認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Test options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中選擇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10</a:t>
            </a:r>
            <a:r>
              <a:rPr lang="zh-TW" altLang="en-US" sz="2800" b="1" spc="-175" dirty="0">
                <a:latin typeface="Trebuchet MS"/>
                <a:cs typeface="Trebuchet MS"/>
              </a:rPr>
              <a:t>層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交叉驗證法。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接著點擊下方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Start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運行分類器。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81000"/>
            <a:ext cx="4876800" cy="60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30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152400" y="914400"/>
            <a:ext cx="5715000" cy="2180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>
                <a:latin typeface="Trebuchet MS"/>
                <a:cs typeface="Trebuchet MS"/>
              </a:rPr>
              <a:t>我們得到了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一個像前幾頁劃分</a:t>
            </a:r>
            <a:r>
              <a:rPr lang="zh-TW" altLang="en-US" sz="2800" b="1" spc="-175" dirty="0">
                <a:latin typeface="Trebuchet MS"/>
                <a:cs typeface="Trebuchet MS"/>
              </a:rPr>
              <a:t>成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yes/no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表格模型。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5" dirty="0" smtClean="0">
                <a:latin typeface="Trebuchet MS"/>
                <a:cs typeface="Trebuchet MS"/>
              </a:rPr>
              <a:t>這裡</a:t>
            </a:r>
            <a:r>
              <a:rPr lang="zh-TW" altLang="en-US" sz="2800" b="1" spc="-175" dirty="0">
                <a:latin typeface="Trebuchet MS"/>
                <a:cs typeface="Trebuchet MS"/>
              </a:rPr>
              <a:t>有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四</a:t>
            </a:r>
            <a:r>
              <a:rPr lang="zh-TW" altLang="en-US" sz="2800" b="1" spc="-175" dirty="0">
                <a:latin typeface="Trebuchet MS"/>
                <a:cs typeface="Trebuchet MS"/>
              </a:rPr>
              <a:t>個屬性（</a:t>
            </a:r>
            <a:r>
              <a:rPr lang="en-US" altLang="zh-TW" sz="2800" b="1" spc="-175" dirty="0">
                <a:latin typeface="Trebuchet MS"/>
                <a:cs typeface="Trebuchet MS"/>
              </a:rPr>
              <a:t>outlook</a:t>
            </a:r>
            <a:r>
              <a:rPr lang="zh-TW" altLang="en-US" sz="2800" b="1" spc="-175" dirty="0">
                <a:latin typeface="Trebuchet MS"/>
                <a:cs typeface="Trebuchet MS"/>
              </a:rPr>
              <a:t>，</a:t>
            </a:r>
            <a:r>
              <a:rPr lang="en-US" altLang="zh-TW" sz="2800" b="1" spc="-175" dirty="0">
                <a:latin typeface="Trebuchet MS"/>
                <a:cs typeface="Trebuchet MS"/>
              </a:rPr>
              <a:t>temperature</a:t>
            </a:r>
            <a:r>
              <a:rPr lang="zh-TW" altLang="en-US" sz="2800" b="1" spc="-175" dirty="0">
                <a:latin typeface="Trebuchet MS"/>
                <a:cs typeface="Trebuchet MS"/>
              </a:rPr>
              <a:t>，</a:t>
            </a:r>
            <a:r>
              <a:rPr lang="en-US" altLang="zh-TW" sz="2800" b="1" spc="-175" dirty="0">
                <a:latin typeface="Trebuchet MS"/>
                <a:cs typeface="Trebuchet MS"/>
              </a:rPr>
              <a:t>humidity</a:t>
            </a:r>
            <a:r>
              <a:rPr lang="zh-TW" altLang="en-US" sz="2800" b="1" spc="-175" dirty="0">
                <a:latin typeface="Trebuchet MS"/>
                <a:cs typeface="Trebuchet MS"/>
              </a:rPr>
              <a:t>和</a:t>
            </a:r>
            <a:r>
              <a:rPr lang="en-US" altLang="zh-TW" sz="2800" b="1" spc="-175" dirty="0">
                <a:latin typeface="Trebuchet MS"/>
                <a:cs typeface="Trebuchet MS"/>
              </a:rPr>
              <a:t>windy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）和屬性</a:t>
            </a:r>
            <a:r>
              <a:rPr lang="zh-TW" altLang="en-US" sz="2800" b="1" spc="-175" dirty="0">
                <a:latin typeface="Trebuchet MS"/>
                <a:cs typeface="Trebuchet MS"/>
              </a:rPr>
              <a:t>值出現的次數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。</a:t>
            </a:r>
            <a:endParaRPr lang="en-US" altLang="zh-TW" sz="2800" b="1" spc="-175" dirty="0" smtClean="0">
              <a:latin typeface="Trebuchet MS"/>
              <a:cs typeface="Trebuchet M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6200"/>
            <a:ext cx="5791200" cy="64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0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4876800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u="sng" spc="-175" dirty="0" smtClean="0">
                <a:latin typeface="Trebuchet MS"/>
                <a:cs typeface="Trebuchet MS"/>
              </a:rPr>
              <a:t>出現一個很</a:t>
            </a:r>
            <a:r>
              <a:rPr lang="zh-TW" altLang="en-US" sz="2400" b="1" u="sng" spc="-175" dirty="0">
                <a:latin typeface="Trebuchet MS"/>
                <a:cs typeface="Trebuchet MS"/>
              </a:rPr>
              <a:t>小但很重要</a:t>
            </a:r>
            <a:r>
              <a:rPr lang="zh-TW" altLang="en-US" sz="2400" b="1" u="sng" spc="-175" dirty="0" smtClean="0">
                <a:latin typeface="Trebuchet MS"/>
                <a:cs typeface="Trebuchet MS"/>
              </a:rPr>
              <a:t>的差異！</a:t>
            </a:r>
            <a:endParaRPr lang="en-US" altLang="zh-TW" sz="2400" b="1" u="sng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在前幾頁的說明中，假定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play</a:t>
            </a:r>
            <a:r>
              <a:rPr lang="zh-TW" altLang="en-US" sz="2400" b="1" spc="-175" dirty="0">
                <a:latin typeface="Trebuchet MS"/>
                <a:cs typeface="Trebuchet MS"/>
              </a:rPr>
              <a:t>是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yes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outlook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值，我們得到的是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2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4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3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，</a:t>
            </a:r>
            <a:r>
              <a:rPr lang="zh-TW" altLang="en-US" sz="2400" b="1" spc="-175" dirty="0">
                <a:latin typeface="Trebuchet MS"/>
                <a:cs typeface="Trebuchet MS"/>
              </a:rPr>
              <a:t>而</a:t>
            </a:r>
            <a:r>
              <a:rPr lang="en-US" altLang="zh-TW" sz="2400" b="1" spc="-175" dirty="0">
                <a:latin typeface="Trebuchet MS"/>
                <a:cs typeface="Trebuchet MS"/>
              </a:rPr>
              <a:t>Weka</a:t>
            </a:r>
            <a:r>
              <a:rPr lang="zh-TW" altLang="en-US" sz="2400" b="1" spc="-175" dirty="0">
                <a:latin typeface="Trebuchet MS"/>
                <a:cs typeface="Trebuchet MS"/>
              </a:rPr>
              <a:t>得到的是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3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5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4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。</a:t>
            </a:r>
            <a:endParaRPr lang="en-US" altLang="zh-TW" sz="24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每個值都</a:t>
            </a:r>
            <a:r>
              <a:rPr lang="zh-TW" altLang="en-US" sz="2400" b="1" spc="-175" dirty="0">
                <a:latin typeface="Trebuchet MS"/>
                <a:cs typeface="Trebuchet MS"/>
              </a:rPr>
              <a:t>大了一個，總數是</a:t>
            </a:r>
            <a:r>
              <a:rPr lang="en-US" altLang="zh-TW" sz="2400" b="1" spc="-175" dirty="0">
                <a:latin typeface="Trebuchet MS"/>
                <a:cs typeface="Trebuchet MS"/>
              </a:rPr>
              <a:t>12</a:t>
            </a:r>
            <a:r>
              <a:rPr lang="zh-TW" altLang="en-US" sz="2400" b="1" spc="-175" dirty="0">
                <a:latin typeface="Trebuchet MS"/>
                <a:cs typeface="Trebuchet MS"/>
              </a:rPr>
              <a:t>，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而非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9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。</a:t>
            </a:r>
            <a:endParaRPr sz="2400" dirty="0" smtClean="0">
              <a:latin typeface="Trebuchet MS"/>
              <a:cs typeface="Trebuchet M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788"/>
            <a:ext cx="5582506" cy="63980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038600"/>
            <a:ext cx="3060460" cy="236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09369" y="5067300"/>
            <a:ext cx="391631" cy="1181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433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3.3 </a:t>
            </a:r>
            <a:r>
              <a:rPr lang="zh-TW" altLang="en-US" sz="3200" spc="-130" dirty="0"/>
              <a:t>使用概率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88340" y="4953000"/>
            <a:ext cx="11198860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在</a:t>
            </a:r>
            <a:r>
              <a:rPr lang="zh-TW" altLang="en-US" sz="2400" b="1" spc="-175" dirty="0">
                <a:latin typeface="Trebuchet MS"/>
                <a:cs typeface="Trebuchet MS"/>
              </a:rPr>
              <a:t>原始的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表格中，</a:t>
            </a:r>
            <a:r>
              <a:rPr lang="zh-TW" altLang="en-US" sz="2400" b="1" spc="-175" dirty="0">
                <a:latin typeface="Trebuchet MS"/>
                <a:cs typeface="Trebuchet MS"/>
              </a:rPr>
              <a:t>在</a:t>
            </a:r>
            <a:r>
              <a:rPr lang="en-US" altLang="zh-TW" sz="2400" b="1" spc="-175" dirty="0">
                <a:latin typeface="Trebuchet MS"/>
                <a:cs typeface="Trebuchet MS"/>
              </a:rPr>
              <a:t>play</a:t>
            </a:r>
            <a:r>
              <a:rPr lang="zh-TW" altLang="en-US" sz="2400" b="1" spc="-175" dirty="0">
                <a:latin typeface="Trebuchet MS"/>
                <a:cs typeface="Trebuchet MS"/>
              </a:rPr>
              <a:t>是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no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、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outlook</a:t>
            </a:r>
            <a:r>
              <a:rPr lang="zh-TW" altLang="en-US" sz="2400" b="1" spc="-175" dirty="0">
                <a:latin typeface="Trebuchet MS"/>
                <a:cs typeface="Trebuchet MS"/>
              </a:rPr>
              <a:t>為</a:t>
            </a:r>
            <a:r>
              <a:rPr lang="en-US" altLang="zh-TW" sz="2400" b="1" spc="-175" dirty="0">
                <a:latin typeface="Trebuchet MS"/>
                <a:cs typeface="Trebuchet MS"/>
              </a:rPr>
              <a:t>overcast</a:t>
            </a:r>
            <a:r>
              <a:rPr lang="zh-TW" altLang="en-US" sz="2400" b="1" spc="-175" dirty="0">
                <a:latin typeface="Trebuchet MS"/>
                <a:cs typeface="Trebuchet MS"/>
              </a:rPr>
              <a:t>的概率是零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，任何</a:t>
            </a:r>
            <a:r>
              <a:rPr lang="zh-TW" altLang="en-US" sz="2400" b="1" spc="-175" dirty="0">
                <a:latin typeface="Trebuchet MS"/>
                <a:cs typeface="Trebuchet MS"/>
              </a:rPr>
              <a:t>數乘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以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0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等於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0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。</a:t>
            </a:r>
            <a:endParaRPr lang="en-US" altLang="zh-TW" sz="24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在</a:t>
            </a:r>
            <a:r>
              <a:rPr lang="zh-TW" altLang="en-US" sz="2400" b="1" spc="-175" dirty="0">
                <a:latin typeface="Trebuchet MS"/>
                <a:cs typeface="Trebuchet MS"/>
              </a:rPr>
              <a:t>概率的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術語裡這些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0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具有</a:t>
            </a:r>
            <a:r>
              <a:rPr lang="zh-TW" altLang="en-US" sz="2400" b="1" spc="-175" dirty="0">
                <a:latin typeface="Trebuchet MS"/>
                <a:cs typeface="Trebuchet MS"/>
              </a:rPr>
              <a:t>否決其他數字的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能力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175" dirty="0" smtClean="0">
                <a:latin typeface="Trebuchet MS"/>
                <a:cs typeface="Trebuchet MS"/>
              </a:rPr>
              <a:t>我們不希望在測試資料中只要</a:t>
            </a:r>
            <a:r>
              <a:rPr lang="zh-TW" altLang="en-US" sz="2400" b="1" spc="-175" dirty="0">
                <a:latin typeface="Trebuchet MS"/>
                <a:cs typeface="Trebuchet MS"/>
              </a:rPr>
              <a:t>是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overcast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就斷定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play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是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no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。</a:t>
            </a:r>
            <a:endParaRPr lang="en-US" altLang="zh-TW" sz="2400" b="1" spc="-175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400" b="1" spc="-175" dirty="0">
                <a:latin typeface="Trebuchet MS"/>
                <a:cs typeface="Trebuchet MS"/>
              </a:rPr>
              <a:t>的解決方案是（也是最常用的方案）簡單地在每個數上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加</a:t>
            </a:r>
            <a:r>
              <a:rPr lang="en-US" altLang="zh-TW" sz="2400" b="1" spc="-175" dirty="0" smtClean="0">
                <a:latin typeface="Trebuchet MS"/>
                <a:cs typeface="Trebuchet MS"/>
              </a:rPr>
              <a:t>1</a:t>
            </a:r>
            <a:r>
              <a:rPr lang="zh-TW" altLang="en-US" sz="2400" b="1" spc="-175" dirty="0" smtClean="0">
                <a:latin typeface="Trebuchet MS"/>
                <a:cs typeface="Trebuchet MS"/>
              </a:rPr>
              <a:t>。</a:t>
            </a:r>
            <a:endParaRPr sz="2400" dirty="0" smtClean="0">
              <a:latin typeface="Trebuchet MS"/>
              <a:cs typeface="Trebuchet M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" y="2514600"/>
            <a:ext cx="7467600" cy="22271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57400" y="3323389"/>
            <a:ext cx="3810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688340" y="995987"/>
            <a:ext cx="8915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spc="-175" dirty="0">
                <a:solidFill>
                  <a:schemeClr val="bg1"/>
                </a:solidFill>
                <a:latin typeface="Trebuchet MS"/>
                <a:cs typeface="Trebuchet MS"/>
              </a:rPr>
              <a:t>Weka</a:t>
            </a:r>
            <a:r>
              <a:rPr lang="zh-TW" altLang="en-US" sz="3200" b="1" spc="-175" dirty="0">
                <a:solidFill>
                  <a:schemeClr val="bg1"/>
                </a:solidFill>
                <a:latin typeface="Trebuchet MS"/>
                <a:cs typeface="Trebuchet MS"/>
              </a:rPr>
              <a:t>在所有的數上加一是為了避免出現零次數問題（</a:t>
            </a:r>
            <a:r>
              <a:rPr lang="en-US" altLang="zh-TW" sz="3200" b="1" spc="-175" dirty="0">
                <a:solidFill>
                  <a:schemeClr val="bg1"/>
                </a:solidFill>
                <a:latin typeface="Trebuchet MS"/>
                <a:cs typeface="Trebuchet MS"/>
              </a:rPr>
              <a:t>zero-frequency problem</a:t>
            </a:r>
            <a:r>
              <a:rPr lang="zh-TW" altLang="en-US" sz="3200" b="1" spc="-175" dirty="0" smtClean="0">
                <a:solidFill>
                  <a:schemeClr val="bg1"/>
                </a:solidFill>
                <a:latin typeface="Trebuchet MS"/>
                <a:cs typeface="Trebuchet MS"/>
              </a:rPr>
              <a:t>）。</a:t>
            </a:r>
            <a:endParaRPr lang="en-US" altLang="zh-TW" sz="3200" b="1" spc="-175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1566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4941570"/>
            <a:ext cx="1485900" cy="183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08280"/>
            <a:ext cx="501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3.3 </a:t>
            </a:r>
            <a:r>
              <a:rPr lang="zh-TW" altLang="en-US" sz="3200" spc="-130" dirty="0" smtClean="0"/>
              <a:t>使用概率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607820" y="914400"/>
            <a:ext cx="9912350" cy="4941737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68300" indent="-356235">
              <a:lnSpc>
                <a:spcPct val="100000"/>
              </a:lnSpc>
              <a:spcBef>
                <a:spcPts val="595"/>
              </a:spcBef>
              <a:buFont typeface="Wingdings"/>
              <a:buChar char=""/>
              <a:tabLst>
                <a:tab pos="368935" algn="l"/>
              </a:tabLst>
            </a:pPr>
            <a:r>
              <a:rPr sz="2800" spc="-145" dirty="0">
                <a:latin typeface="Trebuchet MS"/>
                <a:cs typeface="Trebuchet MS"/>
              </a:rPr>
              <a:t>“Naïve </a:t>
            </a:r>
            <a:r>
              <a:rPr sz="2800" spc="-170" dirty="0">
                <a:latin typeface="Trebuchet MS"/>
                <a:cs typeface="Trebuchet MS"/>
              </a:rPr>
              <a:t>Bayes”: </a:t>
            </a:r>
            <a:r>
              <a:rPr lang="zh-TW" altLang="en-US" sz="2800" spc="-170" dirty="0" smtClean="0">
                <a:latin typeface="Trebuchet MS"/>
                <a:cs typeface="Trebuchet MS"/>
              </a:rPr>
              <a:t>所有屬性是同等重要且獨立的</a:t>
            </a:r>
            <a:endParaRPr sz="28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-75" dirty="0" smtClean="0">
                <a:latin typeface="Trebuchet MS"/>
                <a:cs typeface="Trebuchet MS"/>
              </a:rPr>
              <a:t>效果意外地好</a:t>
            </a:r>
            <a:endParaRPr sz="2800" dirty="0">
              <a:latin typeface="Trebuchet MS"/>
              <a:cs typeface="Trebuchet MS"/>
            </a:endParaRPr>
          </a:p>
          <a:p>
            <a:pPr marL="786130" lvl="1" indent="-205104">
              <a:lnSpc>
                <a:spcPct val="100000"/>
              </a:lnSpc>
              <a:spcBef>
                <a:spcPts val="525"/>
              </a:spcBef>
              <a:buChar char="–"/>
              <a:tabLst>
                <a:tab pos="786130" algn="l"/>
              </a:tabLst>
            </a:pPr>
            <a:r>
              <a:rPr lang="zh-TW" altLang="en-US" sz="2400" spc="-105" dirty="0">
                <a:latin typeface="Trebuchet MS"/>
                <a:cs typeface="Trebuchet MS"/>
              </a:rPr>
              <a:t>即使在獨立假設顯然不成立的情況</a:t>
            </a:r>
            <a:r>
              <a:rPr lang="zh-TW" altLang="en-US" sz="2400" spc="-105" dirty="0" smtClean="0">
                <a:latin typeface="Trebuchet MS"/>
                <a:cs typeface="Trebuchet MS"/>
              </a:rPr>
              <a:t>下</a:t>
            </a:r>
            <a:endParaRPr sz="2400" dirty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30" dirty="0" smtClean="0">
                <a:latin typeface="Trebuchet MS"/>
                <a:cs typeface="Trebuchet MS"/>
              </a:rPr>
              <a:t>為什麼</a:t>
            </a:r>
            <a:r>
              <a:rPr lang="zh-TW" altLang="en-US" sz="2800" spc="30" dirty="0">
                <a:latin typeface="Trebuchet MS"/>
                <a:cs typeface="Trebuchet MS"/>
              </a:rPr>
              <a:t>？</a:t>
            </a:r>
            <a:endParaRPr sz="2800" dirty="0">
              <a:latin typeface="Trebuchet MS"/>
              <a:cs typeface="Trebuchet MS"/>
            </a:endParaRPr>
          </a:p>
          <a:p>
            <a:pPr marL="786130" lvl="1" indent="-205104">
              <a:lnSpc>
                <a:spcPct val="100000"/>
              </a:lnSpc>
              <a:spcBef>
                <a:spcPts val="525"/>
              </a:spcBef>
              <a:buChar char="–"/>
              <a:tabLst>
                <a:tab pos="786130" algn="l"/>
              </a:tabLst>
            </a:pPr>
            <a:r>
              <a:rPr lang="zh-TW" altLang="en-US" sz="2400" spc="-120" dirty="0">
                <a:latin typeface="Trebuchet MS"/>
                <a:cs typeface="Trebuchet MS"/>
              </a:rPr>
              <a:t>分類不需要精確的概率估計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。</a:t>
            </a:r>
            <a:endParaRPr lang="en-US" altLang="zh-TW" sz="2400" spc="-120" dirty="0" smtClean="0">
              <a:latin typeface="Trebuchet MS"/>
              <a:cs typeface="Trebuchet MS"/>
            </a:endParaRPr>
          </a:p>
          <a:p>
            <a:pPr marL="786130" lvl="1" indent="-205104">
              <a:lnSpc>
                <a:spcPct val="100000"/>
              </a:lnSpc>
              <a:spcBef>
                <a:spcPts val="525"/>
              </a:spcBef>
              <a:buChar char="–"/>
              <a:tabLst>
                <a:tab pos="78613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重要的是將</a:t>
            </a:r>
            <a:r>
              <a:rPr lang="zh-TW" altLang="en-US" sz="2400" spc="-120" dirty="0">
                <a:latin typeface="Trebuchet MS"/>
                <a:cs typeface="Trebuchet MS"/>
              </a:rPr>
              <a:t>最大的概率分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配給正確</a:t>
            </a:r>
            <a:r>
              <a:rPr lang="zh-TW" altLang="en-US" sz="2400" spc="-120" dirty="0">
                <a:latin typeface="Trebuchet MS"/>
                <a:cs typeface="Trebuchet MS"/>
              </a:rPr>
              <a:t>的分類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。</a:t>
            </a:r>
            <a:endParaRPr lang="en-US" altLang="zh-TW" sz="2400" spc="-120" dirty="0" smtClean="0">
              <a:latin typeface="Trebuchet MS"/>
              <a:cs typeface="Trebuchet MS"/>
            </a:endParaRPr>
          </a:p>
          <a:p>
            <a:pPr marL="390525" indent="-37846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391160" algn="l"/>
              </a:tabLst>
            </a:pPr>
            <a:r>
              <a:rPr lang="zh-TW" altLang="en-US" sz="2800" spc="-90" dirty="0" smtClean="0">
                <a:latin typeface="Trebuchet MS"/>
                <a:cs typeface="Trebuchet MS"/>
              </a:rPr>
              <a:t>增加多餘的</a:t>
            </a:r>
            <a:r>
              <a:rPr lang="zh-TW" altLang="en-US" sz="2800" spc="-90" dirty="0">
                <a:latin typeface="Trebuchet MS"/>
                <a:cs typeface="Trebuchet MS"/>
              </a:rPr>
              <a:t>屬性，</a:t>
            </a:r>
            <a:r>
              <a:rPr lang="en-US" altLang="zh-TW" sz="2800" spc="-90" dirty="0">
                <a:latin typeface="Trebuchet MS"/>
                <a:cs typeface="Trebuchet MS"/>
              </a:rPr>
              <a:t>Naive Bayes</a:t>
            </a:r>
            <a:r>
              <a:rPr lang="zh-TW" altLang="en-US" sz="2800" spc="-90" dirty="0">
                <a:latin typeface="Trebuchet MS"/>
                <a:cs typeface="Trebuchet MS"/>
              </a:rPr>
              <a:t>就會出現</a:t>
            </a:r>
            <a:r>
              <a:rPr lang="zh-TW" altLang="en-US" sz="2800" spc="-90" dirty="0" smtClean="0">
                <a:latin typeface="Trebuchet MS"/>
                <a:cs typeface="Trebuchet MS"/>
              </a:rPr>
              <a:t>問題</a:t>
            </a:r>
            <a:endParaRPr sz="2800" dirty="0">
              <a:latin typeface="Trebuchet MS"/>
              <a:cs typeface="Trebuchet MS"/>
            </a:endParaRPr>
          </a:p>
          <a:p>
            <a:pPr marL="581025">
              <a:lnSpc>
                <a:spcPct val="100000"/>
              </a:lnSpc>
              <a:spcBef>
                <a:spcPts val="550"/>
              </a:spcBef>
            </a:pPr>
            <a:r>
              <a:rPr sz="2400" spc="-180" dirty="0" smtClean="0">
                <a:latin typeface="Trebuchet MS"/>
                <a:cs typeface="Trebuchet MS"/>
              </a:rPr>
              <a:t>(</a:t>
            </a:r>
            <a:r>
              <a:rPr lang="zh-TW" altLang="en-US" sz="2400" spc="-180" dirty="0" smtClean="0">
                <a:latin typeface="Trebuchet MS"/>
                <a:cs typeface="Trebuchet MS"/>
              </a:rPr>
              <a:t>例如</a:t>
            </a:r>
            <a:r>
              <a:rPr lang="zh-TW" altLang="en-US" sz="2400" spc="-180" dirty="0">
                <a:latin typeface="Trebuchet MS"/>
                <a:cs typeface="Trebuchet MS"/>
              </a:rPr>
              <a:t>：</a:t>
            </a:r>
            <a:r>
              <a:rPr sz="2400" spc="-180" dirty="0" smtClean="0">
                <a:latin typeface="Trebuchet MS"/>
                <a:cs typeface="Trebuchet MS"/>
              </a:rPr>
              <a:t> </a:t>
            </a:r>
            <a:r>
              <a:rPr lang="zh-TW" altLang="en-US" sz="2400" spc="-130" dirty="0" smtClean="0">
                <a:latin typeface="Trebuchet MS"/>
                <a:cs typeface="Trebuchet MS"/>
              </a:rPr>
              <a:t>相同屬性</a:t>
            </a:r>
            <a:r>
              <a:rPr sz="2400" spc="-125" dirty="0" smtClean="0">
                <a:latin typeface="Trebuchet MS"/>
                <a:cs typeface="Trebuchet MS"/>
              </a:rPr>
              <a:t>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zh-TW" altLang="en-US" sz="2400" i="1" spc="-155" dirty="0" smtClean="0">
                <a:latin typeface="Trebuchet MS"/>
                <a:cs typeface="Trebuchet MS"/>
              </a:rPr>
              <a:t>屬性選擇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Trebuchet MS"/>
              <a:cs typeface="Trebuchet MS"/>
            </a:endParaRPr>
          </a:p>
          <a:p>
            <a:pPr marL="516890">
              <a:lnSpc>
                <a:spcPct val="100000"/>
              </a:lnSpc>
            </a:pPr>
            <a:r>
              <a:rPr lang="zh-TW" altLang="en-US" sz="2400" b="1" spc="-145" dirty="0" smtClean="0">
                <a:latin typeface="Trebuchet MS"/>
                <a:cs typeface="Trebuchet MS"/>
              </a:rPr>
              <a:t>課程文本</a:t>
            </a:r>
            <a:endParaRPr sz="2400" dirty="0">
              <a:latin typeface="Trebuchet MS"/>
              <a:cs typeface="Trebuchet MS"/>
            </a:endParaRPr>
          </a:p>
          <a:p>
            <a:pPr marL="873760" indent="-356870">
              <a:lnSpc>
                <a:spcPct val="100000"/>
              </a:lnSpc>
              <a:spcBef>
                <a:spcPts val="575"/>
              </a:spcBef>
              <a:buFont typeface="Wingdings"/>
              <a:buChar char=""/>
              <a:tabLst>
                <a:tab pos="873760" algn="l"/>
              </a:tabLst>
            </a:pPr>
            <a:r>
              <a:rPr sz="2400" spc="-105" dirty="0">
                <a:latin typeface="Trebuchet MS"/>
                <a:cs typeface="Trebuchet MS"/>
              </a:rPr>
              <a:t>Section </a:t>
            </a:r>
            <a:r>
              <a:rPr sz="2400" spc="-120" dirty="0">
                <a:latin typeface="Trebuchet MS"/>
                <a:cs typeface="Trebuchet MS"/>
              </a:rPr>
              <a:t>4.2 </a:t>
            </a:r>
            <a:r>
              <a:rPr sz="2400" i="1" spc="-145" dirty="0">
                <a:latin typeface="Trebuchet MS"/>
                <a:cs typeface="Trebuchet MS"/>
              </a:rPr>
              <a:t>Statistical</a:t>
            </a:r>
            <a:r>
              <a:rPr sz="2400" i="1" spc="-45" dirty="0">
                <a:latin typeface="Trebuchet MS"/>
                <a:cs typeface="Trebuchet MS"/>
              </a:rPr>
              <a:t> </a:t>
            </a:r>
            <a:r>
              <a:rPr sz="2400" i="1" spc="-110" dirty="0">
                <a:latin typeface="Trebuchet MS"/>
                <a:cs typeface="Trebuchet MS"/>
              </a:rPr>
              <a:t>modeling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2979" y="491295"/>
            <a:ext cx="2356582" cy="763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77182" y="2933954"/>
            <a:ext cx="3138805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85" dirty="0">
                <a:latin typeface="Trebuchet MS"/>
                <a:cs typeface="Trebuchet MS"/>
              </a:rPr>
              <a:t>Class </a:t>
            </a:r>
            <a:r>
              <a:rPr sz="2000" spc="-40" dirty="0">
                <a:latin typeface="Trebuchet MS"/>
                <a:cs typeface="Trebuchet MS"/>
              </a:rPr>
              <a:t>3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Lesson </a:t>
            </a:r>
            <a:r>
              <a:rPr sz="2000" spc="-40" dirty="0">
                <a:latin typeface="Trebuchet MS"/>
                <a:cs typeface="Trebuchet MS"/>
              </a:rPr>
              <a:t>4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lang="zh-TW" altLang="en-US" sz="2000" i="1" spc="-90" dirty="0" smtClean="0">
                <a:latin typeface="Trebuchet MS"/>
                <a:cs typeface="Trebuchet MS"/>
              </a:rPr>
              <a:t>決策樹</a:t>
            </a:r>
            <a:r>
              <a:rPr lang="en-US" altLang="zh-TW" sz="2000" i="1" spc="-90" dirty="0" smtClean="0">
                <a:latin typeface="Trebuchet MS"/>
                <a:cs typeface="Trebuchet MS"/>
              </a:rPr>
              <a:t>(</a:t>
            </a:r>
            <a:r>
              <a:rPr sz="2000" i="1" spc="-90" dirty="0" smtClean="0">
                <a:latin typeface="Trebuchet MS"/>
                <a:cs typeface="Trebuchet MS"/>
              </a:rPr>
              <a:t>Decision</a:t>
            </a:r>
            <a:r>
              <a:rPr sz="2000" i="1" spc="-160" dirty="0" smtClean="0">
                <a:latin typeface="Trebuchet MS"/>
                <a:cs typeface="Trebuchet MS"/>
              </a:rPr>
              <a:t> </a:t>
            </a:r>
            <a:r>
              <a:rPr sz="2000" i="1" spc="-120" dirty="0" smtClean="0">
                <a:latin typeface="Trebuchet MS"/>
                <a:cs typeface="Trebuchet MS"/>
              </a:rPr>
              <a:t>trees</a:t>
            </a:r>
            <a:r>
              <a:rPr lang="en-US" altLang="zh-TW" sz="2000" i="1" spc="-12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300" spc="-75" dirty="0">
                <a:latin typeface="Trebuchet MS"/>
                <a:cs typeface="Trebuchet MS"/>
              </a:rPr>
              <a:t>Ian </a:t>
            </a:r>
            <a:r>
              <a:rPr sz="2300" spc="-170" dirty="0">
                <a:latin typeface="Trebuchet MS"/>
                <a:cs typeface="Trebuchet MS"/>
              </a:rPr>
              <a:t>H.</a:t>
            </a:r>
            <a:r>
              <a:rPr sz="2300" spc="-28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Witten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75" dirty="0">
                <a:latin typeface="Trebuchet MS"/>
                <a:cs typeface="Trebuchet MS"/>
              </a:rPr>
              <a:t>Department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Computer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Science  </a:t>
            </a:r>
            <a:r>
              <a:rPr sz="1800" spc="-80" dirty="0">
                <a:latin typeface="Trebuchet MS"/>
                <a:cs typeface="Trebuchet MS"/>
              </a:rPr>
              <a:t>University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Waikato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50" dirty="0">
                <a:latin typeface="Trebuchet MS"/>
                <a:cs typeface="Trebuchet MS"/>
              </a:rPr>
              <a:t>New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Zealand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17780" algn="ctr">
              <a:lnSpc>
                <a:spcPct val="100000"/>
              </a:lnSpc>
            </a:pPr>
            <a:r>
              <a:rPr sz="1800" b="1" spc="-130" dirty="0">
                <a:solidFill>
                  <a:srgbClr val="E41815"/>
                </a:solidFill>
                <a:latin typeface="Trebuchet MS"/>
                <a:cs typeface="Trebuchet MS"/>
              </a:rPr>
              <a:t>weka.waikato.ac.nz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253" y="1866392"/>
            <a:ext cx="5035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00" dirty="0"/>
              <a:t>Mining </a:t>
            </a:r>
            <a:r>
              <a:rPr spc="-240" dirty="0"/>
              <a:t>with</a:t>
            </a:r>
            <a:r>
              <a:rPr spc="-625" dirty="0"/>
              <a:t> </a:t>
            </a:r>
            <a:r>
              <a:rPr spc="-270" dirty="0"/>
              <a:t>Weka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398" y="578605"/>
            <a:ext cx="596900" cy="596900"/>
            <a:chOff x="469398" y="578605"/>
            <a:chExt cx="596900" cy="596900"/>
          </a:xfrm>
        </p:grpSpPr>
        <p:sp>
          <p:nvSpPr>
            <p:cNvPr id="6" name="object 6"/>
            <p:cNvSpPr/>
            <p:nvPr/>
          </p:nvSpPr>
          <p:spPr>
            <a:xfrm>
              <a:off x="496747" y="605967"/>
              <a:ext cx="541680" cy="54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747" y="605967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90" h="542290">
                  <a:moveTo>
                    <a:pt x="541680" y="270840"/>
                  </a:moveTo>
                  <a:lnTo>
                    <a:pt x="537316" y="319523"/>
                  </a:lnTo>
                  <a:lnTo>
                    <a:pt x="524735" y="365344"/>
                  </a:lnTo>
                  <a:lnTo>
                    <a:pt x="504702" y="407538"/>
                  </a:lnTo>
                  <a:lnTo>
                    <a:pt x="477982" y="445338"/>
                  </a:lnTo>
                  <a:lnTo>
                    <a:pt x="445338" y="477982"/>
                  </a:lnTo>
                  <a:lnTo>
                    <a:pt x="407538" y="504702"/>
                  </a:lnTo>
                  <a:lnTo>
                    <a:pt x="365344" y="524735"/>
                  </a:lnTo>
                  <a:lnTo>
                    <a:pt x="319523" y="537316"/>
                  </a:lnTo>
                  <a:lnTo>
                    <a:pt x="270840" y="541680"/>
                  </a:lnTo>
                  <a:lnTo>
                    <a:pt x="222156" y="537316"/>
                  </a:lnTo>
                  <a:lnTo>
                    <a:pt x="176335" y="524735"/>
                  </a:lnTo>
                  <a:lnTo>
                    <a:pt x="134142" y="504702"/>
                  </a:lnTo>
                  <a:lnTo>
                    <a:pt x="96341" y="477982"/>
                  </a:lnTo>
                  <a:lnTo>
                    <a:pt x="63698" y="445338"/>
                  </a:lnTo>
                  <a:lnTo>
                    <a:pt x="36977" y="407538"/>
                  </a:lnTo>
                  <a:lnTo>
                    <a:pt x="16944" y="365344"/>
                  </a:lnTo>
                  <a:lnTo>
                    <a:pt x="4363" y="319523"/>
                  </a:lnTo>
                  <a:lnTo>
                    <a:pt x="0" y="270840"/>
                  </a:lnTo>
                  <a:lnTo>
                    <a:pt x="4363" y="222156"/>
                  </a:lnTo>
                  <a:lnTo>
                    <a:pt x="16944" y="176335"/>
                  </a:lnTo>
                  <a:lnTo>
                    <a:pt x="36977" y="134142"/>
                  </a:lnTo>
                  <a:lnTo>
                    <a:pt x="63698" y="96341"/>
                  </a:lnTo>
                  <a:lnTo>
                    <a:pt x="96341" y="63698"/>
                  </a:lnTo>
                  <a:lnTo>
                    <a:pt x="134142" y="36977"/>
                  </a:lnTo>
                  <a:lnTo>
                    <a:pt x="176335" y="16944"/>
                  </a:lnTo>
                  <a:lnTo>
                    <a:pt x="222156" y="4363"/>
                  </a:lnTo>
                  <a:lnTo>
                    <a:pt x="270840" y="0"/>
                  </a:lnTo>
                  <a:lnTo>
                    <a:pt x="319523" y="4363"/>
                  </a:lnTo>
                  <a:lnTo>
                    <a:pt x="365344" y="16944"/>
                  </a:lnTo>
                  <a:lnTo>
                    <a:pt x="407538" y="36977"/>
                  </a:lnTo>
                  <a:lnTo>
                    <a:pt x="445338" y="63698"/>
                  </a:lnTo>
                  <a:lnTo>
                    <a:pt x="477982" y="96341"/>
                  </a:lnTo>
                  <a:lnTo>
                    <a:pt x="504702" y="134142"/>
                  </a:lnTo>
                  <a:lnTo>
                    <a:pt x="524735" y="176335"/>
                  </a:lnTo>
                  <a:lnTo>
                    <a:pt x="537316" y="222156"/>
                  </a:lnTo>
                  <a:lnTo>
                    <a:pt x="541680" y="270840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750" y="579958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593725" h="593725">
                  <a:moveTo>
                    <a:pt x="593686" y="296849"/>
                  </a:moveTo>
                  <a:lnTo>
                    <a:pt x="589801" y="344999"/>
                  </a:lnTo>
                  <a:lnTo>
                    <a:pt x="578553" y="390675"/>
                  </a:lnTo>
                  <a:lnTo>
                    <a:pt x="560552" y="433266"/>
                  </a:lnTo>
                  <a:lnTo>
                    <a:pt x="536411" y="472160"/>
                  </a:lnTo>
                  <a:lnTo>
                    <a:pt x="506741" y="506747"/>
                  </a:lnTo>
                  <a:lnTo>
                    <a:pt x="472152" y="536416"/>
                  </a:lnTo>
                  <a:lnTo>
                    <a:pt x="433256" y="560555"/>
                  </a:lnTo>
                  <a:lnTo>
                    <a:pt x="390664" y="578554"/>
                  </a:lnTo>
                  <a:lnTo>
                    <a:pt x="344987" y="589801"/>
                  </a:lnTo>
                  <a:lnTo>
                    <a:pt x="296837" y="593686"/>
                  </a:lnTo>
                  <a:lnTo>
                    <a:pt x="248687" y="589801"/>
                  </a:lnTo>
                  <a:lnTo>
                    <a:pt x="203011" y="578554"/>
                  </a:lnTo>
                  <a:lnTo>
                    <a:pt x="160420" y="560555"/>
                  </a:lnTo>
                  <a:lnTo>
                    <a:pt x="121526" y="536416"/>
                  </a:lnTo>
                  <a:lnTo>
                    <a:pt x="86939" y="506747"/>
                  </a:lnTo>
                  <a:lnTo>
                    <a:pt x="57270" y="472160"/>
                  </a:lnTo>
                  <a:lnTo>
                    <a:pt x="33131" y="433266"/>
                  </a:lnTo>
                  <a:lnTo>
                    <a:pt x="15132" y="390675"/>
                  </a:lnTo>
                  <a:lnTo>
                    <a:pt x="3884" y="344999"/>
                  </a:lnTo>
                  <a:lnTo>
                    <a:pt x="0" y="296849"/>
                  </a:lnTo>
                  <a:lnTo>
                    <a:pt x="3884" y="248699"/>
                  </a:lnTo>
                  <a:lnTo>
                    <a:pt x="15132" y="203022"/>
                  </a:lnTo>
                  <a:lnTo>
                    <a:pt x="33131" y="160430"/>
                  </a:lnTo>
                  <a:lnTo>
                    <a:pt x="57270" y="121534"/>
                  </a:lnTo>
                  <a:lnTo>
                    <a:pt x="86939" y="86945"/>
                  </a:lnTo>
                  <a:lnTo>
                    <a:pt x="121526" y="57275"/>
                  </a:lnTo>
                  <a:lnTo>
                    <a:pt x="160420" y="33134"/>
                  </a:lnTo>
                  <a:lnTo>
                    <a:pt x="203011" y="15133"/>
                  </a:lnTo>
                  <a:lnTo>
                    <a:pt x="248687" y="3885"/>
                  </a:lnTo>
                  <a:lnTo>
                    <a:pt x="296837" y="0"/>
                  </a:lnTo>
                  <a:lnTo>
                    <a:pt x="344987" y="3885"/>
                  </a:lnTo>
                  <a:lnTo>
                    <a:pt x="390664" y="15133"/>
                  </a:lnTo>
                  <a:lnTo>
                    <a:pt x="433256" y="33134"/>
                  </a:lnTo>
                  <a:lnTo>
                    <a:pt x="472152" y="57275"/>
                  </a:lnTo>
                  <a:lnTo>
                    <a:pt x="506741" y="86945"/>
                  </a:lnTo>
                  <a:lnTo>
                    <a:pt x="536411" y="121534"/>
                  </a:lnTo>
                  <a:lnTo>
                    <a:pt x="560552" y="160430"/>
                  </a:lnTo>
                  <a:lnTo>
                    <a:pt x="578553" y="203022"/>
                  </a:lnTo>
                  <a:lnTo>
                    <a:pt x="589801" y="248699"/>
                  </a:lnTo>
                  <a:lnTo>
                    <a:pt x="593686" y="296849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393327" y="46308"/>
                  </a:moveTo>
                  <a:lnTo>
                    <a:pt x="391981" y="42321"/>
                  </a:lnTo>
                  <a:lnTo>
                    <a:pt x="389974" y="37393"/>
                  </a:lnTo>
                  <a:lnTo>
                    <a:pt x="387396" y="36695"/>
                  </a:lnTo>
                  <a:lnTo>
                    <a:pt x="364425" y="28381"/>
                  </a:lnTo>
                  <a:lnTo>
                    <a:pt x="354230" y="23682"/>
                  </a:lnTo>
                  <a:lnTo>
                    <a:pt x="344787" y="17289"/>
                  </a:lnTo>
                  <a:lnTo>
                    <a:pt x="340850" y="13987"/>
                  </a:lnTo>
                  <a:lnTo>
                    <a:pt x="336418" y="11155"/>
                  </a:lnTo>
                  <a:lnTo>
                    <a:pt x="331884" y="8704"/>
                  </a:lnTo>
                  <a:lnTo>
                    <a:pt x="316744" y="2307"/>
                  </a:lnTo>
                  <a:lnTo>
                    <a:pt x="301677" y="0"/>
                  </a:lnTo>
                  <a:lnTo>
                    <a:pt x="286896" y="2590"/>
                  </a:lnTo>
                  <a:lnTo>
                    <a:pt x="272613" y="10888"/>
                  </a:lnTo>
                  <a:lnTo>
                    <a:pt x="266687" y="16551"/>
                  </a:lnTo>
                  <a:lnTo>
                    <a:pt x="261369" y="22980"/>
                  </a:lnTo>
                  <a:lnTo>
                    <a:pt x="246375" y="44276"/>
                  </a:lnTo>
                  <a:lnTo>
                    <a:pt x="239720" y="48290"/>
                  </a:lnTo>
                  <a:lnTo>
                    <a:pt x="227058" y="48899"/>
                  </a:lnTo>
                  <a:lnTo>
                    <a:pt x="219718" y="48747"/>
                  </a:lnTo>
                  <a:lnTo>
                    <a:pt x="207675" y="49226"/>
                  </a:lnTo>
                  <a:lnTo>
                    <a:pt x="196045" y="51504"/>
                  </a:lnTo>
                  <a:lnTo>
                    <a:pt x="184710" y="55042"/>
                  </a:lnTo>
                  <a:lnTo>
                    <a:pt x="167013" y="61917"/>
                  </a:lnTo>
                  <a:lnTo>
                    <a:pt x="160803" y="65346"/>
                  </a:lnTo>
                  <a:lnTo>
                    <a:pt x="149182" y="70667"/>
                  </a:lnTo>
                  <a:lnTo>
                    <a:pt x="144089" y="73969"/>
                  </a:lnTo>
                  <a:lnTo>
                    <a:pt x="130284" y="76280"/>
                  </a:lnTo>
                  <a:lnTo>
                    <a:pt x="123960" y="80256"/>
                  </a:lnTo>
                  <a:lnTo>
                    <a:pt x="111361" y="90123"/>
                  </a:lnTo>
                  <a:lnTo>
                    <a:pt x="104161" y="93679"/>
                  </a:lnTo>
                  <a:lnTo>
                    <a:pt x="94902" y="98988"/>
                  </a:lnTo>
                  <a:lnTo>
                    <a:pt x="59721" y="132737"/>
                  </a:lnTo>
                  <a:lnTo>
                    <a:pt x="47502" y="162845"/>
                  </a:lnTo>
                  <a:lnTo>
                    <a:pt x="38013" y="177042"/>
                  </a:lnTo>
                  <a:lnTo>
                    <a:pt x="26856" y="190030"/>
                  </a:lnTo>
                  <a:lnTo>
                    <a:pt x="8935" y="209474"/>
                  </a:lnTo>
                  <a:lnTo>
                    <a:pt x="3348" y="216495"/>
                  </a:lnTo>
                  <a:lnTo>
                    <a:pt x="0" y="224535"/>
                  </a:lnTo>
                  <a:lnTo>
                    <a:pt x="643" y="241609"/>
                  </a:lnTo>
                  <a:lnTo>
                    <a:pt x="3348" y="243578"/>
                  </a:lnTo>
                  <a:lnTo>
                    <a:pt x="17907" y="234129"/>
                  </a:lnTo>
                  <a:lnTo>
                    <a:pt x="44585" y="215752"/>
                  </a:lnTo>
                  <a:lnTo>
                    <a:pt x="55799" y="209128"/>
                  </a:lnTo>
                  <a:lnTo>
                    <a:pt x="67432" y="205176"/>
                  </a:lnTo>
                  <a:lnTo>
                    <a:pt x="79561" y="204600"/>
                  </a:lnTo>
                  <a:lnTo>
                    <a:pt x="92261" y="208106"/>
                  </a:lnTo>
                  <a:lnTo>
                    <a:pt x="98280" y="210786"/>
                  </a:lnTo>
                  <a:lnTo>
                    <a:pt x="117100" y="224813"/>
                  </a:lnTo>
                  <a:lnTo>
                    <a:pt x="125371" y="230038"/>
                  </a:lnTo>
                  <a:lnTo>
                    <a:pt x="134454" y="233270"/>
                  </a:lnTo>
                  <a:lnTo>
                    <a:pt x="144877" y="233291"/>
                  </a:lnTo>
                  <a:lnTo>
                    <a:pt x="147125" y="232897"/>
                  </a:lnTo>
                  <a:lnTo>
                    <a:pt x="149576" y="233697"/>
                  </a:lnTo>
                  <a:lnTo>
                    <a:pt x="171940" y="257509"/>
                  </a:lnTo>
                  <a:lnTo>
                    <a:pt x="175738" y="265307"/>
                  </a:lnTo>
                  <a:lnTo>
                    <a:pt x="172156" y="280738"/>
                  </a:lnTo>
                  <a:lnTo>
                    <a:pt x="172728" y="285322"/>
                  </a:lnTo>
                  <a:lnTo>
                    <a:pt x="178408" y="293887"/>
                  </a:lnTo>
                  <a:lnTo>
                    <a:pt x="182896" y="299004"/>
                  </a:lnTo>
                  <a:lnTo>
                    <a:pt x="188310" y="303125"/>
                  </a:lnTo>
                  <a:lnTo>
                    <a:pt x="194966" y="305846"/>
                  </a:lnTo>
                  <a:lnTo>
                    <a:pt x="198014" y="306620"/>
                  </a:lnTo>
                  <a:lnTo>
                    <a:pt x="203525" y="310316"/>
                  </a:lnTo>
                  <a:lnTo>
                    <a:pt x="213949" y="316011"/>
                  </a:lnTo>
                  <a:lnTo>
                    <a:pt x="224418" y="318292"/>
                  </a:lnTo>
                  <a:lnTo>
                    <a:pt x="235024" y="316867"/>
                  </a:lnTo>
                  <a:lnTo>
                    <a:pt x="245854" y="311446"/>
                  </a:lnTo>
                  <a:lnTo>
                    <a:pt x="253030" y="306531"/>
                  </a:lnTo>
                  <a:lnTo>
                    <a:pt x="254300" y="297921"/>
                  </a:lnTo>
                  <a:lnTo>
                    <a:pt x="240182" y="289583"/>
                  </a:lnTo>
                  <a:lnTo>
                    <a:pt x="233129" y="286278"/>
                  </a:lnTo>
                  <a:lnTo>
                    <a:pt x="225628" y="284274"/>
                  </a:lnTo>
                  <a:lnTo>
                    <a:pt x="217483" y="284218"/>
                  </a:lnTo>
                  <a:lnTo>
                    <a:pt x="213469" y="284751"/>
                  </a:lnTo>
                  <a:lnTo>
                    <a:pt x="209291" y="284230"/>
                  </a:lnTo>
                  <a:lnTo>
                    <a:pt x="188248" y="248764"/>
                  </a:lnTo>
                  <a:lnTo>
                    <a:pt x="188755" y="239526"/>
                  </a:lnTo>
                  <a:lnTo>
                    <a:pt x="213677" y="218338"/>
                  </a:lnTo>
                  <a:lnTo>
                    <a:pt x="218695" y="218751"/>
                  </a:lnTo>
                  <a:lnTo>
                    <a:pt x="222171" y="222356"/>
                  </a:lnTo>
                  <a:lnTo>
                    <a:pt x="224899" y="229481"/>
                  </a:lnTo>
                  <a:lnTo>
                    <a:pt x="226208" y="233964"/>
                  </a:lnTo>
                  <a:lnTo>
                    <a:pt x="228417" y="237494"/>
                  </a:lnTo>
                  <a:lnTo>
                    <a:pt x="241562" y="234916"/>
                  </a:lnTo>
                  <a:lnTo>
                    <a:pt x="244076" y="236974"/>
                  </a:lnTo>
                  <a:lnTo>
                    <a:pt x="243911" y="255897"/>
                  </a:lnTo>
                  <a:lnTo>
                    <a:pt x="244496" y="265244"/>
                  </a:lnTo>
                  <a:lnTo>
                    <a:pt x="253119" y="274108"/>
                  </a:lnTo>
                  <a:lnTo>
                    <a:pt x="258834" y="270057"/>
                  </a:lnTo>
                  <a:lnTo>
                    <a:pt x="263012" y="266311"/>
                  </a:lnTo>
                  <a:lnTo>
                    <a:pt x="264219" y="262208"/>
                  </a:lnTo>
                  <a:lnTo>
                    <a:pt x="265338" y="255687"/>
                  </a:lnTo>
                  <a:lnTo>
                    <a:pt x="264798" y="249347"/>
                  </a:lnTo>
                  <a:lnTo>
                    <a:pt x="262585" y="243249"/>
                  </a:lnTo>
                  <a:lnTo>
                    <a:pt x="258681" y="237456"/>
                  </a:lnTo>
                  <a:lnTo>
                    <a:pt x="255760" y="234002"/>
                  </a:lnTo>
                  <a:lnTo>
                    <a:pt x="254338" y="229227"/>
                  </a:lnTo>
                  <a:lnTo>
                    <a:pt x="251227" y="222013"/>
                  </a:lnTo>
                  <a:lnTo>
                    <a:pt x="250719" y="218736"/>
                  </a:lnTo>
                  <a:lnTo>
                    <a:pt x="245512" y="208056"/>
                  </a:lnTo>
                  <a:lnTo>
                    <a:pt x="245854" y="206455"/>
                  </a:lnTo>
                  <a:lnTo>
                    <a:pt x="253995" y="202493"/>
                  </a:lnTo>
                  <a:lnTo>
                    <a:pt x="269356" y="195662"/>
                  </a:lnTo>
                  <a:lnTo>
                    <a:pt x="276934" y="192097"/>
                  </a:lnTo>
                  <a:lnTo>
                    <a:pt x="311718" y="164120"/>
                  </a:lnTo>
                  <a:lnTo>
                    <a:pt x="330509" y="127646"/>
                  </a:lnTo>
                  <a:lnTo>
                    <a:pt x="332686" y="113827"/>
                  </a:lnTo>
                  <a:lnTo>
                    <a:pt x="331414" y="99242"/>
                  </a:lnTo>
                  <a:lnTo>
                    <a:pt x="329992" y="92625"/>
                  </a:lnTo>
                  <a:lnTo>
                    <a:pt x="320734" y="70743"/>
                  </a:lnTo>
                  <a:lnTo>
                    <a:pt x="321610" y="65993"/>
                  </a:lnTo>
                  <a:lnTo>
                    <a:pt x="336393" y="58437"/>
                  </a:lnTo>
                  <a:lnTo>
                    <a:pt x="342921" y="55795"/>
                  </a:lnTo>
                  <a:lnTo>
                    <a:pt x="358498" y="54607"/>
                  </a:lnTo>
                  <a:lnTo>
                    <a:pt x="376888" y="54316"/>
                  </a:lnTo>
                  <a:lnTo>
                    <a:pt x="388577" y="53903"/>
                  </a:lnTo>
                  <a:lnTo>
                    <a:pt x="392844" y="51579"/>
                  </a:lnTo>
                  <a:lnTo>
                    <a:pt x="393327" y="46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608" y="723044"/>
              <a:ext cx="393700" cy="318770"/>
            </a:xfrm>
            <a:custGeom>
              <a:avLst/>
              <a:gdLst/>
              <a:ahLst/>
              <a:cxnLst/>
              <a:rect l="l" t="t" r="r" b="b"/>
              <a:pathLst>
                <a:path w="393700" h="318769">
                  <a:moveTo>
                    <a:pt x="219718" y="48747"/>
                  </a:moveTo>
                  <a:lnTo>
                    <a:pt x="223388" y="48747"/>
                  </a:lnTo>
                  <a:lnTo>
                    <a:pt x="227058" y="48899"/>
                  </a:lnTo>
                  <a:lnTo>
                    <a:pt x="230716" y="48721"/>
                  </a:lnTo>
                  <a:lnTo>
                    <a:pt x="239720" y="48290"/>
                  </a:lnTo>
                  <a:lnTo>
                    <a:pt x="246375" y="44276"/>
                  </a:lnTo>
                  <a:lnTo>
                    <a:pt x="251658" y="36720"/>
                  </a:lnTo>
                  <a:lnTo>
                    <a:pt x="256435" y="29821"/>
                  </a:lnTo>
                  <a:lnTo>
                    <a:pt x="261369" y="22980"/>
                  </a:lnTo>
                  <a:lnTo>
                    <a:pt x="266687" y="16551"/>
                  </a:lnTo>
                  <a:lnTo>
                    <a:pt x="272613" y="10888"/>
                  </a:lnTo>
                  <a:lnTo>
                    <a:pt x="286896" y="2590"/>
                  </a:lnTo>
                  <a:lnTo>
                    <a:pt x="301677" y="0"/>
                  </a:lnTo>
                  <a:lnTo>
                    <a:pt x="316744" y="2307"/>
                  </a:lnTo>
                  <a:lnTo>
                    <a:pt x="331884" y="8704"/>
                  </a:lnTo>
                  <a:lnTo>
                    <a:pt x="336418" y="11155"/>
                  </a:lnTo>
                  <a:lnTo>
                    <a:pt x="340850" y="13987"/>
                  </a:lnTo>
                  <a:lnTo>
                    <a:pt x="344787" y="17289"/>
                  </a:lnTo>
                  <a:lnTo>
                    <a:pt x="354230" y="23682"/>
                  </a:lnTo>
                  <a:lnTo>
                    <a:pt x="364425" y="28381"/>
                  </a:lnTo>
                  <a:lnTo>
                    <a:pt x="375005" y="32210"/>
                  </a:lnTo>
                  <a:lnTo>
                    <a:pt x="385605" y="35996"/>
                  </a:lnTo>
                  <a:lnTo>
                    <a:pt x="387396" y="36695"/>
                  </a:lnTo>
                  <a:lnTo>
                    <a:pt x="389974" y="37393"/>
                  </a:lnTo>
                  <a:lnTo>
                    <a:pt x="390533" y="38777"/>
                  </a:lnTo>
                  <a:lnTo>
                    <a:pt x="391981" y="42321"/>
                  </a:lnTo>
                  <a:lnTo>
                    <a:pt x="393327" y="46308"/>
                  </a:lnTo>
                  <a:lnTo>
                    <a:pt x="392997" y="49979"/>
                  </a:lnTo>
                  <a:lnTo>
                    <a:pt x="392844" y="51579"/>
                  </a:lnTo>
                  <a:lnTo>
                    <a:pt x="388577" y="53903"/>
                  </a:lnTo>
                  <a:lnTo>
                    <a:pt x="386075" y="54030"/>
                  </a:lnTo>
                  <a:lnTo>
                    <a:pt x="376888" y="54316"/>
                  </a:lnTo>
                  <a:lnTo>
                    <a:pt x="367687" y="54413"/>
                  </a:lnTo>
                  <a:lnTo>
                    <a:pt x="358498" y="54607"/>
                  </a:lnTo>
                  <a:lnTo>
                    <a:pt x="321610" y="65993"/>
                  </a:lnTo>
                  <a:lnTo>
                    <a:pt x="320734" y="70743"/>
                  </a:lnTo>
                  <a:lnTo>
                    <a:pt x="324696" y="79925"/>
                  </a:lnTo>
                  <a:lnTo>
                    <a:pt x="327388" y="86174"/>
                  </a:lnTo>
                  <a:lnTo>
                    <a:pt x="329992" y="92625"/>
                  </a:lnTo>
                  <a:lnTo>
                    <a:pt x="331414" y="99242"/>
                  </a:lnTo>
                  <a:lnTo>
                    <a:pt x="332686" y="113827"/>
                  </a:lnTo>
                  <a:lnTo>
                    <a:pt x="330509" y="127646"/>
                  </a:lnTo>
                  <a:lnTo>
                    <a:pt x="311718" y="164120"/>
                  </a:lnTo>
                  <a:lnTo>
                    <a:pt x="276934" y="192097"/>
                  </a:lnTo>
                  <a:lnTo>
                    <a:pt x="261635" y="199010"/>
                  </a:lnTo>
                  <a:lnTo>
                    <a:pt x="253995" y="202493"/>
                  </a:lnTo>
                  <a:lnTo>
                    <a:pt x="245854" y="206455"/>
                  </a:lnTo>
                  <a:lnTo>
                    <a:pt x="245512" y="208056"/>
                  </a:lnTo>
                  <a:lnTo>
                    <a:pt x="249322" y="215879"/>
                  </a:lnTo>
                  <a:lnTo>
                    <a:pt x="250719" y="218736"/>
                  </a:lnTo>
                  <a:lnTo>
                    <a:pt x="251227" y="222013"/>
                  </a:lnTo>
                  <a:lnTo>
                    <a:pt x="252497" y="224934"/>
                  </a:lnTo>
                  <a:lnTo>
                    <a:pt x="254338" y="229227"/>
                  </a:lnTo>
                  <a:lnTo>
                    <a:pt x="255760" y="234002"/>
                  </a:lnTo>
                  <a:lnTo>
                    <a:pt x="258681" y="237456"/>
                  </a:lnTo>
                  <a:lnTo>
                    <a:pt x="262585" y="243249"/>
                  </a:lnTo>
                  <a:lnTo>
                    <a:pt x="264798" y="249347"/>
                  </a:lnTo>
                  <a:lnTo>
                    <a:pt x="265338" y="255687"/>
                  </a:lnTo>
                  <a:lnTo>
                    <a:pt x="264219" y="262208"/>
                  </a:lnTo>
                  <a:lnTo>
                    <a:pt x="263012" y="266311"/>
                  </a:lnTo>
                  <a:lnTo>
                    <a:pt x="258834" y="270057"/>
                  </a:lnTo>
                  <a:lnTo>
                    <a:pt x="255100" y="272711"/>
                  </a:lnTo>
                  <a:lnTo>
                    <a:pt x="253119" y="274108"/>
                  </a:lnTo>
                  <a:lnTo>
                    <a:pt x="244496" y="265244"/>
                  </a:lnTo>
                  <a:lnTo>
                    <a:pt x="244267" y="261485"/>
                  </a:lnTo>
                  <a:lnTo>
                    <a:pt x="243911" y="255897"/>
                  </a:lnTo>
                  <a:lnTo>
                    <a:pt x="244038" y="250270"/>
                  </a:lnTo>
                  <a:lnTo>
                    <a:pt x="244051" y="244657"/>
                  </a:lnTo>
                  <a:lnTo>
                    <a:pt x="244076" y="236974"/>
                  </a:lnTo>
                  <a:lnTo>
                    <a:pt x="241562" y="234916"/>
                  </a:lnTo>
                  <a:lnTo>
                    <a:pt x="233980" y="236402"/>
                  </a:lnTo>
                  <a:lnTo>
                    <a:pt x="228417" y="237494"/>
                  </a:lnTo>
                  <a:lnTo>
                    <a:pt x="226208" y="233964"/>
                  </a:lnTo>
                  <a:lnTo>
                    <a:pt x="224899" y="229481"/>
                  </a:lnTo>
                  <a:lnTo>
                    <a:pt x="222171" y="222356"/>
                  </a:lnTo>
                  <a:lnTo>
                    <a:pt x="218695" y="218751"/>
                  </a:lnTo>
                  <a:lnTo>
                    <a:pt x="213677" y="218338"/>
                  </a:lnTo>
                  <a:lnTo>
                    <a:pt x="206319" y="220794"/>
                  </a:lnTo>
                  <a:lnTo>
                    <a:pt x="202001" y="222648"/>
                  </a:lnTo>
                  <a:lnTo>
                    <a:pt x="197379" y="224743"/>
                  </a:lnTo>
                  <a:lnTo>
                    <a:pt x="194216" y="228007"/>
                  </a:lnTo>
                  <a:lnTo>
                    <a:pt x="191384" y="230916"/>
                  </a:lnTo>
                  <a:lnTo>
                    <a:pt x="189454" y="235437"/>
                  </a:lnTo>
                  <a:lnTo>
                    <a:pt x="188755" y="239526"/>
                  </a:lnTo>
                  <a:lnTo>
                    <a:pt x="188248" y="248764"/>
                  </a:lnTo>
                  <a:lnTo>
                    <a:pt x="189463" y="257786"/>
                  </a:lnTo>
                  <a:lnTo>
                    <a:pt x="191731" y="266669"/>
                  </a:lnTo>
                  <a:lnTo>
                    <a:pt x="194381" y="275493"/>
                  </a:lnTo>
                  <a:lnTo>
                    <a:pt x="196032" y="281043"/>
                  </a:lnTo>
                  <a:lnTo>
                    <a:pt x="199652" y="283722"/>
                  </a:lnTo>
                  <a:lnTo>
                    <a:pt x="205202" y="284014"/>
                  </a:lnTo>
                  <a:lnTo>
                    <a:pt x="209291" y="284230"/>
                  </a:lnTo>
                  <a:lnTo>
                    <a:pt x="213469" y="284751"/>
                  </a:lnTo>
                  <a:lnTo>
                    <a:pt x="217483" y="284218"/>
                  </a:lnTo>
                  <a:lnTo>
                    <a:pt x="225628" y="284274"/>
                  </a:lnTo>
                  <a:lnTo>
                    <a:pt x="233129" y="286278"/>
                  </a:lnTo>
                  <a:lnTo>
                    <a:pt x="240182" y="289583"/>
                  </a:lnTo>
                  <a:lnTo>
                    <a:pt x="246985" y="293539"/>
                  </a:lnTo>
                  <a:lnTo>
                    <a:pt x="254300" y="297921"/>
                  </a:lnTo>
                  <a:lnTo>
                    <a:pt x="253030" y="306531"/>
                  </a:lnTo>
                  <a:lnTo>
                    <a:pt x="245854" y="311446"/>
                  </a:lnTo>
                  <a:lnTo>
                    <a:pt x="235024" y="316867"/>
                  </a:lnTo>
                  <a:lnTo>
                    <a:pt x="224418" y="318292"/>
                  </a:lnTo>
                  <a:lnTo>
                    <a:pt x="213949" y="316011"/>
                  </a:lnTo>
                  <a:lnTo>
                    <a:pt x="203525" y="310316"/>
                  </a:lnTo>
                  <a:lnTo>
                    <a:pt x="200896" y="308475"/>
                  </a:lnTo>
                  <a:lnTo>
                    <a:pt x="198014" y="306620"/>
                  </a:lnTo>
                  <a:lnTo>
                    <a:pt x="172156" y="280738"/>
                  </a:lnTo>
                  <a:lnTo>
                    <a:pt x="172969" y="277398"/>
                  </a:lnTo>
                  <a:lnTo>
                    <a:pt x="174468" y="271162"/>
                  </a:lnTo>
                  <a:lnTo>
                    <a:pt x="175738" y="265307"/>
                  </a:lnTo>
                  <a:lnTo>
                    <a:pt x="172753" y="259186"/>
                  </a:lnTo>
                  <a:lnTo>
                    <a:pt x="171940" y="257509"/>
                  </a:lnTo>
                  <a:lnTo>
                    <a:pt x="149576" y="233697"/>
                  </a:lnTo>
                  <a:lnTo>
                    <a:pt x="147125" y="232897"/>
                  </a:lnTo>
                  <a:lnTo>
                    <a:pt x="144877" y="233291"/>
                  </a:lnTo>
                  <a:lnTo>
                    <a:pt x="134454" y="233270"/>
                  </a:lnTo>
                  <a:lnTo>
                    <a:pt x="125371" y="230038"/>
                  </a:lnTo>
                  <a:lnTo>
                    <a:pt x="117100" y="224813"/>
                  </a:lnTo>
                  <a:lnTo>
                    <a:pt x="109114" y="218813"/>
                  </a:lnTo>
                  <a:lnTo>
                    <a:pt x="103780" y="214837"/>
                  </a:lnTo>
                  <a:lnTo>
                    <a:pt x="98280" y="210786"/>
                  </a:lnTo>
                  <a:lnTo>
                    <a:pt x="92261" y="208106"/>
                  </a:lnTo>
                  <a:lnTo>
                    <a:pt x="79561" y="204600"/>
                  </a:lnTo>
                  <a:lnTo>
                    <a:pt x="67432" y="205176"/>
                  </a:lnTo>
                  <a:lnTo>
                    <a:pt x="55799" y="209128"/>
                  </a:lnTo>
                  <a:lnTo>
                    <a:pt x="44585" y="215752"/>
                  </a:lnTo>
                  <a:lnTo>
                    <a:pt x="35737" y="221943"/>
                  </a:lnTo>
                  <a:lnTo>
                    <a:pt x="26852" y="228084"/>
                  </a:lnTo>
                  <a:lnTo>
                    <a:pt x="17907" y="234129"/>
                  </a:lnTo>
                  <a:lnTo>
                    <a:pt x="8872" y="240034"/>
                  </a:lnTo>
                  <a:lnTo>
                    <a:pt x="3348" y="243578"/>
                  </a:lnTo>
                  <a:lnTo>
                    <a:pt x="643" y="241609"/>
                  </a:lnTo>
                  <a:lnTo>
                    <a:pt x="414" y="235018"/>
                  </a:lnTo>
                  <a:lnTo>
                    <a:pt x="402" y="234802"/>
                  </a:lnTo>
                  <a:lnTo>
                    <a:pt x="452" y="234573"/>
                  </a:lnTo>
                  <a:lnTo>
                    <a:pt x="402" y="234370"/>
                  </a:lnTo>
                  <a:lnTo>
                    <a:pt x="0" y="224535"/>
                  </a:lnTo>
                  <a:lnTo>
                    <a:pt x="3348" y="216495"/>
                  </a:lnTo>
                  <a:lnTo>
                    <a:pt x="8935" y="209474"/>
                  </a:lnTo>
                  <a:lnTo>
                    <a:pt x="15248" y="202696"/>
                  </a:lnTo>
                  <a:lnTo>
                    <a:pt x="26856" y="190030"/>
                  </a:lnTo>
                  <a:lnTo>
                    <a:pt x="38013" y="177042"/>
                  </a:lnTo>
                  <a:lnTo>
                    <a:pt x="47502" y="162845"/>
                  </a:lnTo>
                  <a:lnTo>
                    <a:pt x="54110" y="146550"/>
                  </a:lnTo>
                  <a:lnTo>
                    <a:pt x="59721" y="132737"/>
                  </a:lnTo>
                  <a:lnTo>
                    <a:pt x="89657" y="100931"/>
                  </a:lnTo>
                  <a:lnTo>
                    <a:pt x="94902" y="98988"/>
                  </a:lnTo>
                  <a:lnTo>
                    <a:pt x="97303" y="97616"/>
                  </a:lnTo>
                  <a:lnTo>
                    <a:pt x="104161" y="93679"/>
                  </a:lnTo>
                  <a:lnTo>
                    <a:pt x="111361" y="90123"/>
                  </a:lnTo>
                  <a:lnTo>
                    <a:pt x="117534" y="85285"/>
                  </a:lnTo>
                  <a:lnTo>
                    <a:pt x="123960" y="80256"/>
                  </a:lnTo>
                  <a:lnTo>
                    <a:pt x="130284" y="76280"/>
                  </a:lnTo>
                  <a:lnTo>
                    <a:pt x="138603" y="74883"/>
                  </a:lnTo>
                  <a:lnTo>
                    <a:pt x="144089" y="73969"/>
                  </a:lnTo>
                  <a:lnTo>
                    <a:pt x="149182" y="70667"/>
                  </a:lnTo>
                  <a:lnTo>
                    <a:pt x="154389" y="68292"/>
                  </a:lnTo>
                  <a:lnTo>
                    <a:pt x="160803" y="65346"/>
                  </a:lnTo>
                  <a:lnTo>
                    <a:pt x="167013" y="61917"/>
                  </a:lnTo>
                  <a:lnTo>
                    <a:pt x="173553" y="59301"/>
                  </a:lnTo>
                  <a:lnTo>
                    <a:pt x="184710" y="55042"/>
                  </a:lnTo>
                  <a:lnTo>
                    <a:pt x="196045" y="51504"/>
                  </a:lnTo>
                  <a:lnTo>
                    <a:pt x="207675" y="49226"/>
                  </a:lnTo>
                  <a:lnTo>
                    <a:pt x="219718" y="4874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 smtClean="0"/>
              <a:t>3.4</a:t>
            </a:r>
            <a:r>
              <a:rPr lang="zh-TW" altLang="en-US" sz="3200" spc="-280" dirty="0" smtClean="0"/>
              <a:t> </a:t>
            </a:r>
            <a:r>
              <a:rPr lang="zh-TW" altLang="en-US" sz="3200" spc="-95" dirty="0" smtClean="0"/>
              <a:t>決策</a:t>
            </a:r>
            <a:r>
              <a:rPr lang="zh-TW" altLang="en-US" sz="3200" spc="-95" dirty="0"/>
              <a:t>樹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1536" y="1510283"/>
            <a:ext cx="3382010" cy="645160"/>
            <a:chOff x="1621536" y="1510283"/>
            <a:chExt cx="3382010" cy="645160"/>
          </a:xfrm>
        </p:grpSpPr>
        <p:sp>
          <p:nvSpPr>
            <p:cNvPr id="4" name="object 4"/>
            <p:cNvSpPr/>
            <p:nvPr/>
          </p:nvSpPr>
          <p:spPr>
            <a:xfrm>
              <a:off x="1636014" y="15239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536" y="15102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7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4"/>
                  </a:lnTo>
                  <a:lnTo>
                    <a:pt x="3352800" y="13716"/>
                  </a:lnTo>
                  <a:lnTo>
                    <a:pt x="3367278" y="28194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7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7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7" y="615696"/>
                  </a:lnTo>
                  <a:lnTo>
                    <a:pt x="14477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4"/>
                  </a:moveTo>
                  <a:lnTo>
                    <a:pt x="3352800" y="13716"/>
                  </a:lnTo>
                  <a:lnTo>
                    <a:pt x="3352800" y="28194"/>
                  </a:lnTo>
                  <a:lnTo>
                    <a:pt x="3367278" y="28194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4"/>
                  </a:lnTo>
                  <a:lnTo>
                    <a:pt x="3352800" y="28194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6014" y="15240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1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開始使用</a:t>
            </a:r>
            <a:r>
              <a:rPr lang="en-US" sz="1800" b="1" spc="-95" dirty="0" smtClean="0">
                <a:latin typeface="Trebuchet MS"/>
                <a:cs typeface="Trebuchet MS"/>
              </a:rPr>
              <a:t>Weka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536" y="2577083"/>
            <a:ext cx="3382010" cy="645160"/>
            <a:chOff x="1621536" y="2577083"/>
            <a:chExt cx="3382010" cy="645160"/>
          </a:xfrm>
        </p:grpSpPr>
        <p:sp>
          <p:nvSpPr>
            <p:cNvPr id="8" name="object 8"/>
            <p:cNvSpPr/>
            <p:nvPr/>
          </p:nvSpPr>
          <p:spPr>
            <a:xfrm>
              <a:off x="1636014" y="2590799"/>
              <a:ext cx="3352800" cy="616585"/>
            </a:xfrm>
            <a:custGeom>
              <a:avLst/>
              <a:gdLst/>
              <a:ahLst/>
              <a:cxnLst/>
              <a:rect l="l" t="t" r="r" b="b"/>
              <a:pathLst>
                <a:path w="3352800" h="616585">
                  <a:moveTo>
                    <a:pt x="3352800" y="616457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6457"/>
                  </a:lnTo>
                  <a:lnTo>
                    <a:pt x="3352800" y="616457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36" y="2577083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2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2"/>
                  </a:lnTo>
                  <a:lnTo>
                    <a:pt x="14478" y="644652"/>
                  </a:lnTo>
                  <a:lnTo>
                    <a:pt x="14477" y="28194"/>
                  </a:lnTo>
                  <a:lnTo>
                    <a:pt x="28955" y="13716"/>
                  </a:lnTo>
                  <a:lnTo>
                    <a:pt x="28955" y="28194"/>
                  </a:lnTo>
                  <a:lnTo>
                    <a:pt x="3352800" y="28193"/>
                  </a:lnTo>
                  <a:lnTo>
                    <a:pt x="3352800" y="13716"/>
                  </a:lnTo>
                  <a:lnTo>
                    <a:pt x="3367278" y="28193"/>
                  </a:lnTo>
                  <a:lnTo>
                    <a:pt x="3367278" y="644652"/>
                  </a:lnTo>
                  <a:lnTo>
                    <a:pt x="3381755" y="644652"/>
                  </a:lnTo>
                  <a:close/>
                </a:path>
                <a:path w="3382010" h="645160">
                  <a:moveTo>
                    <a:pt x="28955" y="28194"/>
                  </a:moveTo>
                  <a:lnTo>
                    <a:pt x="28955" y="13716"/>
                  </a:lnTo>
                  <a:lnTo>
                    <a:pt x="14477" y="28194"/>
                  </a:lnTo>
                  <a:lnTo>
                    <a:pt x="28955" y="28194"/>
                  </a:lnTo>
                  <a:close/>
                </a:path>
                <a:path w="3382010" h="645160">
                  <a:moveTo>
                    <a:pt x="28955" y="615696"/>
                  </a:moveTo>
                  <a:lnTo>
                    <a:pt x="28955" y="28194"/>
                  </a:lnTo>
                  <a:lnTo>
                    <a:pt x="14477" y="28194"/>
                  </a:lnTo>
                  <a:lnTo>
                    <a:pt x="14478" y="615696"/>
                  </a:lnTo>
                  <a:lnTo>
                    <a:pt x="28955" y="615696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14478" y="615696"/>
                  </a:lnTo>
                  <a:lnTo>
                    <a:pt x="28955" y="630174"/>
                  </a:lnTo>
                  <a:lnTo>
                    <a:pt x="28955" y="644652"/>
                  </a:lnTo>
                  <a:lnTo>
                    <a:pt x="3352800" y="644652"/>
                  </a:lnTo>
                  <a:lnTo>
                    <a:pt x="3352800" y="630174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28955" y="644652"/>
                  </a:moveTo>
                  <a:lnTo>
                    <a:pt x="28955" y="630174"/>
                  </a:lnTo>
                  <a:lnTo>
                    <a:pt x="14478" y="615696"/>
                  </a:lnTo>
                  <a:lnTo>
                    <a:pt x="14478" y="644652"/>
                  </a:lnTo>
                  <a:lnTo>
                    <a:pt x="28955" y="644652"/>
                  </a:lnTo>
                  <a:close/>
                </a:path>
                <a:path w="3382010" h="645160">
                  <a:moveTo>
                    <a:pt x="3367278" y="28193"/>
                  </a:moveTo>
                  <a:lnTo>
                    <a:pt x="3352800" y="13716"/>
                  </a:lnTo>
                  <a:lnTo>
                    <a:pt x="3352800" y="28193"/>
                  </a:lnTo>
                  <a:lnTo>
                    <a:pt x="3367278" y="28193"/>
                  </a:lnTo>
                  <a:close/>
                </a:path>
                <a:path w="3382010" h="645160">
                  <a:moveTo>
                    <a:pt x="3367278" y="615696"/>
                  </a:moveTo>
                  <a:lnTo>
                    <a:pt x="3367278" y="28193"/>
                  </a:lnTo>
                  <a:lnTo>
                    <a:pt x="3352800" y="28193"/>
                  </a:lnTo>
                  <a:lnTo>
                    <a:pt x="3352800" y="615696"/>
                  </a:lnTo>
                  <a:lnTo>
                    <a:pt x="3367278" y="615696"/>
                  </a:lnTo>
                  <a:close/>
                </a:path>
                <a:path w="3382010" h="645160">
                  <a:moveTo>
                    <a:pt x="3367278" y="644652"/>
                  </a:moveTo>
                  <a:lnTo>
                    <a:pt x="3367278" y="615696"/>
                  </a:lnTo>
                  <a:lnTo>
                    <a:pt x="3352800" y="630174"/>
                  </a:lnTo>
                  <a:lnTo>
                    <a:pt x="3352800" y="644652"/>
                  </a:lnTo>
                  <a:lnTo>
                    <a:pt x="336727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6014" y="2590800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2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105" dirty="0" smtClean="0">
                <a:latin typeface="Trebuchet MS"/>
                <a:cs typeface="Trebuchet MS"/>
              </a:rPr>
              <a:t>評估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536" y="3637026"/>
            <a:ext cx="3382010" cy="645160"/>
            <a:chOff x="1621536" y="3637026"/>
            <a:chExt cx="3382010" cy="645160"/>
          </a:xfrm>
        </p:grpSpPr>
        <p:sp>
          <p:nvSpPr>
            <p:cNvPr id="12" name="object 12"/>
            <p:cNvSpPr/>
            <p:nvPr/>
          </p:nvSpPr>
          <p:spPr>
            <a:xfrm>
              <a:off x="1636014" y="36515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1536" y="36370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8" y="644651"/>
                  </a:lnTo>
                  <a:lnTo>
                    <a:pt x="14478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8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8" y="28956"/>
                  </a:lnTo>
                  <a:lnTo>
                    <a:pt x="14478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8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8" y="616458"/>
                  </a:lnTo>
                  <a:lnTo>
                    <a:pt x="14478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6014" y="3651503"/>
            <a:ext cx="3352800" cy="54245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30"/>
              </a:spcBef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</a:t>
            </a:r>
            <a:endParaRPr sz="1800" dirty="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lang="zh-TW" altLang="en-US" sz="1800" b="1" spc="-95" dirty="0" smtClean="0">
                <a:latin typeface="Trebuchet MS"/>
                <a:cs typeface="Trebuchet MS"/>
              </a:rPr>
              <a:t>簡單的分類器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2756" y="4779264"/>
            <a:ext cx="2019300" cy="154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30" dirty="0">
                <a:latin typeface="Trebuchet MS"/>
                <a:cs typeface="Trebuchet MS"/>
              </a:rPr>
              <a:t>More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classifiers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50"/>
              </a:lnSpc>
            </a:pPr>
            <a:r>
              <a:rPr sz="1800" b="1" spc="-95" dirty="0">
                <a:latin typeface="Trebuchet MS"/>
                <a:cs typeface="Trebuchet MS"/>
              </a:rPr>
              <a:t>Putting it </a:t>
            </a:r>
            <a:r>
              <a:rPr sz="1800" b="1" spc="-85" dirty="0">
                <a:latin typeface="Trebuchet MS"/>
                <a:cs typeface="Trebuchet MS"/>
              </a:rPr>
              <a:t>all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together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57527" y="4504944"/>
            <a:ext cx="3446145" cy="2353310"/>
            <a:chOff x="1557527" y="4504944"/>
            <a:chExt cx="3446145" cy="2353310"/>
          </a:xfrm>
        </p:grpSpPr>
        <p:sp>
          <p:nvSpPr>
            <p:cNvPr id="17" name="object 17"/>
            <p:cNvSpPr/>
            <p:nvPr/>
          </p:nvSpPr>
          <p:spPr>
            <a:xfrm>
              <a:off x="1636013" y="4718304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1535" y="4703826"/>
              <a:ext cx="3382010" cy="645160"/>
            </a:xfrm>
            <a:custGeom>
              <a:avLst/>
              <a:gdLst/>
              <a:ahLst/>
              <a:cxnLst/>
              <a:rect l="l" t="t" r="r" b="b"/>
              <a:pathLst>
                <a:path w="3382010" h="645160">
                  <a:moveTo>
                    <a:pt x="3381755" y="644651"/>
                  </a:moveTo>
                  <a:lnTo>
                    <a:pt x="3381755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14477" y="644651"/>
                  </a:lnTo>
                  <a:lnTo>
                    <a:pt x="14477" y="28956"/>
                  </a:lnTo>
                  <a:lnTo>
                    <a:pt x="28956" y="14477"/>
                  </a:lnTo>
                  <a:lnTo>
                    <a:pt x="28955" y="28956"/>
                  </a:lnTo>
                  <a:lnTo>
                    <a:pt x="3352799" y="28956"/>
                  </a:lnTo>
                  <a:lnTo>
                    <a:pt x="3352799" y="14477"/>
                  </a:lnTo>
                  <a:lnTo>
                    <a:pt x="3367278" y="28956"/>
                  </a:lnTo>
                  <a:lnTo>
                    <a:pt x="3367278" y="644651"/>
                  </a:lnTo>
                  <a:lnTo>
                    <a:pt x="3381755" y="644651"/>
                  </a:lnTo>
                  <a:close/>
                </a:path>
                <a:path w="3382010" h="645160">
                  <a:moveTo>
                    <a:pt x="28956" y="28956"/>
                  </a:moveTo>
                  <a:lnTo>
                    <a:pt x="28956" y="14477"/>
                  </a:lnTo>
                  <a:lnTo>
                    <a:pt x="14477" y="28956"/>
                  </a:lnTo>
                  <a:lnTo>
                    <a:pt x="28956" y="28956"/>
                  </a:lnTo>
                  <a:close/>
                </a:path>
                <a:path w="3382010" h="645160">
                  <a:moveTo>
                    <a:pt x="28956" y="616458"/>
                  </a:moveTo>
                  <a:lnTo>
                    <a:pt x="28956" y="28956"/>
                  </a:lnTo>
                  <a:lnTo>
                    <a:pt x="14477" y="28956"/>
                  </a:lnTo>
                  <a:lnTo>
                    <a:pt x="14477" y="616458"/>
                  </a:lnTo>
                  <a:lnTo>
                    <a:pt x="28956" y="616458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14477" y="616458"/>
                  </a:lnTo>
                  <a:lnTo>
                    <a:pt x="28956" y="630174"/>
                  </a:lnTo>
                  <a:lnTo>
                    <a:pt x="28955" y="644651"/>
                  </a:lnTo>
                  <a:lnTo>
                    <a:pt x="3352799" y="644651"/>
                  </a:lnTo>
                  <a:lnTo>
                    <a:pt x="3352799" y="630174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28955" y="644651"/>
                  </a:moveTo>
                  <a:lnTo>
                    <a:pt x="28956" y="630174"/>
                  </a:lnTo>
                  <a:lnTo>
                    <a:pt x="14477" y="616458"/>
                  </a:lnTo>
                  <a:lnTo>
                    <a:pt x="14477" y="644651"/>
                  </a:lnTo>
                  <a:lnTo>
                    <a:pt x="28955" y="644651"/>
                  </a:lnTo>
                  <a:close/>
                </a:path>
                <a:path w="3382010" h="645160">
                  <a:moveTo>
                    <a:pt x="3367278" y="28956"/>
                  </a:moveTo>
                  <a:lnTo>
                    <a:pt x="3352799" y="14477"/>
                  </a:lnTo>
                  <a:lnTo>
                    <a:pt x="3352799" y="28956"/>
                  </a:lnTo>
                  <a:lnTo>
                    <a:pt x="3367278" y="28956"/>
                  </a:lnTo>
                  <a:close/>
                </a:path>
                <a:path w="3382010" h="645160">
                  <a:moveTo>
                    <a:pt x="3367278" y="616458"/>
                  </a:moveTo>
                  <a:lnTo>
                    <a:pt x="3367278" y="28956"/>
                  </a:lnTo>
                  <a:lnTo>
                    <a:pt x="3352799" y="28956"/>
                  </a:lnTo>
                  <a:lnTo>
                    <a:pt x="3352799" y="616458"/>
                  </a:lnTo>
                  <a:lnTo>
                    <a:pt x="3367278" y="616458"/>
                  </a:lnTo>
                  <a:close/>
                </a:path>
                <a:path w="3382010" h="645160">
                  <a:moveTo>
                    <a:pt x="3367278" y="644651"/>
                  </a:moveTo>
                  <a:lnTo>
                    <a:pt x="3367278" y="616458"/>
                  </a:lnTo>
                  <a:lnTo>
                    <a:pt x="3352799" y="630174"/>
                  </a:lnTo>
                  <a:lnTo>
                    <a:pt x="3352799" y="644651"/>
                  </a:lnTo>
                  <a:lnTo>
                    <a:pt x="3367278" y="644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85103"/>
              <a:ext cx="3352800" cy="615950"/>
            </a:xfrm>
            <a:custGeom>
              <a:avLst/>
              <a:gdLst/>
              <a:ahLst/>
              <a:cxnLst/>
              <a:rect l="l" t="t" r="r" b="b"/>
              <a:pathLst>
                <a:path w="3352800" h="615950">
                  <a:moveTo>
                    <a:pt x="3352800" y="615696"/>
                  </a:moveTo>
                  <a:lnTo>
                    <a:pt x="3352800" y="0"/>
                  </a:lnTo>
                  <a:lnTo>
                    <a:pt x="0" y="0"/>
                  </a:lnTo>
                  <a:lnTo>
                    <a:pt x="0" y="615696"/>
                  </a:lnTo>
                  <a:lnTo>
                    <a:pt x="3352800" y="615696"/>
                  </a:lnTo>
                  <a:close/>
                </a:path>
              </a:pathLst>
            </a:custGeom>
            <a:solidFill>
              <a:srgbClr val="C9F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4504944"/>
              <a:ext cx="3445764" cy="2353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64429" y="2282951"/>
            <a:ext cx="4980940" cy="4051935"/>
            <a:chOff x="4964429" y="2282951"/>
            <a:chExt cx="4980940" cy="4051935"/>
          </a:xfrm>
        </p:grpSpPr>
        <p:sp>
          <p:nvSpPr>
            <p:cNvPr id="22" name="object 22"/>
            <p:cNvSpPr/>
            <p:nvPr/>
          </p:nvSpPr>
          <p:spPr>
            <a:xfrm>
              <a:off x="4964430" y="2426969"/>
              <a:ext cx="939165" cy="3907790"/>
            </a:xfrm>
            <a:custGeom>
              <a:avLst/>
              <a:gdLst/>
              <a:ahLst/>
              <a:cxnLst/>
              <a:rect l="l" t="t" r="r" b="b"/>
              <a:pathLst>
                <a:path w="939164" h="3907790">
                  <a:moveTo>
                    <a:pt x="928116" y="1521726"/>
                  </a:moveTo>
                  <a:lnTo>
                    <a:pt x="813816" y="1516392"/>
                  </a:lnTo>
                  <a:lnTo>
                    <a:pt x="757428" y="1514106"/>
                  </a:lnTo>
                  <a:lnTo>
                    <a:pt x="585978" y="1504962"/>
                  </a:lnTo>
                  <a:lnTo>
                    <a:pt x="414528" y="1491246"/>
                  </a:lnTo>
                  <a:lnTo>
                    <a:pt x="358140" y="1485912"/>
                  </a:lnTo>
                  <a:lnTo>
                    <a:pt x="300990" y="1479816"/>
                  </a:lnTo>
                  <a:lnTo>
                    <a:pt x="243840" y="1472958"/>
                  </a:lnTo>
                  <a:lnTo>
                    <a:pt x="186690" y="1466862"/>
                  </a:lnTo>
                  <a:lnTo>
                    <a:pt x="129540" y="1459242"/>
                  </a:lnTo>
                  <a:lnTo>
                    <a:pt x="15240" y="1445526"/>
                  </a:lnTo>
                  <a:lnTo>
                    <a:pt x="11430" y="1473720"/>
                  </a:lnTo>
                  <a:lnTo>
                    <a:pt x="125730" y="1488198"/>
                  </a:lnTo>
                  <a:lnTo>
                    <a:pt x="240030" y="1501914"/>
                  </a:lnTo>
                  <a:lnTo>
                    <a:pt x="355092" y="1514106"/>
                  </a:lnTo>
                  <a:lnTo>
                    <a:pt x="469392" y="1524774"/>
                  </a:lnTo>
                  <a:lnTo>
                    <a:pt x="526542" y="1529346"/>
                  </a:lnTo>
                  <a:lnTo>
                    <a:pt x="640842" y="1536966"/>
                  </a:lnTo>
                  <a:lnTo>
                    <a:pt x="698754" y="1540014"/>
                  </a:lnTo>
                  <a:lnTo>
                    <a:pt x="755904" y="1542300"/>
                  </a:lnTo>
                  <a:lnTo>
                    <a:pt x="813054" y="1545348"/>
                  </a:lnTo>
                  <a:lnTo>
                    <a:pt x="927354" y="1549920"/>
                  </a:lnTo>
                  <a:lnTo>
                    <a:pt x="928116" y="1521726"/>
                  </a:lnTo>
                  <a:close/>
                </a:path>
                <a:path w="939164" h="3907790">
                  <a:moveTo>
                    <a:pt x="932688" y="787146"/>
                  </a:moveTo>
                  <a:lnTo>
                    <a:pt x="923544" y="760476"/>
                  </a:lnTo>
                  <a:lnTo>
                    <a:pt x="866394" y="779526"/>
                  </a:lnTo>
                  <a:lnTo>
                    <a:pt x="808482" y="799338"/>
                  </a:lnTo>
                  <a:lnTo>
                    <a:pt x="751332" y="819912"/>
                  </a:lnTo>
                  <a:lnTo>
                    <a:pt x="664464" y="855726"/>
                  </a:lnTo>
                  <a:lnTo>
                    <a:pt x="607314" y="882396"/>
                  </a:lnTo>
                  <a:lnTo>
                    <a:pt x="549402" y="912114"/>
                  </a:lnTo>
                  <a:lnTo>
                    <a:pt x="491490" y="946404"/>
                  </a:lnTo>
                  <a:lnTo>
                    <a:pt x="462534" y="965454"/>
                  </a:lnTo>
                  <a:lnTo>
                    <a:pt x="448056" y="974598"/>
                  </a:lnTo>
                  <a:lnTo>
                    <a:pt x="433578" y="985266"/>
                  </a:lnTo>
                  <a:lnTo>
                    <a:pt x="404622" y="1005840"/>
                  </a:lnTo>
                  <a:lnTo>
                    <a:pt x="375666" y="1027938"/>
                  </a:lnTo>
                  <a:lnTo>
                    <a:pt x="318516" y="1074420"/>
                  </a:lnTo>
                  <a:lnTo>
                    <a:pt x="289560" y="1099566"/>
                  </a:lnTo>
                  <a:lnTo>
                    <a:pt x="232410" y="1150620"/>
                  </a:lnTo>
                  <a:lnTo>
                    <a:pt x="203454" y="1177290"/>
                  </a:lnTo>
                  <a:lnTo>
                    <a:pt x="175260" y="1203960"/>
                  </a:lnTo>
                  <a:lnTo>
                    <a:pt x="146304" y="1232154"/>
                  </a:lnTo>
                  <a:lnTo>
                    <a:pt x="117348" y="1259586"/>
                  </a:lnTo>
                  <a:lnTo>
                    <a:pt x="89154" y="1287780"/>
                  </a:lnTo>
                  <a:lnTo>
                    <a:pt x="60198" y="1315974"/>
                  </a:lnTo>
                  <a:lnTo>
                    <a:pt x="3048" y="1373124"/>
                  </a:lnTo>
                  <a:lnTo>
                    <a:pt x="23622" y="1393698"/>
                  </a:lnTo>
                  <a:lnTo>
                    <a:pt x="108966" y="1308354"/>
                  </a:lnTo>
                  <a:lnTo>
                    <a:pt x="137922" y="1280160"/>
                  </a:lnTo>
                  <a:lnTo>
                    <a:pt x="166116" y="1251966"/>
                  </a:lnTo>
                  <a:lnTo>
                    <a:pt x="223266" y="1197864"/>
                  </a:lnTo>
                  <a:lnTo>
                    <a:pt x="251460" y="1171956"/>
                  </a:lnTo>
                  <a:lnTo>
                    <a:pt x="308610" y="1120902"/>
                  </a:lnTo>
                  <a:lnTo>
                    <a:pt x="393954" y="1050036"/>
                  </a:lnTo>
                  <a:lnTo>
                    <a:pt x="450342" y="1008126"/>
                  </a:lnTo>
                  <a:lnTo>
                    <a:pt x="493014" y="979170"/>
                  </a:lnTo>
                  <a:lnTo>
                    <a:pt x="534924" y="953262"/>
                  </a:lnTo>
                  <a:lnTo>
                    <a:pt x="592074" y="922020"/>
                  </a:lnTo>
                  <a:lnTo>
                    <a:pt x="676656" y="881634"/>
                  </a:lnTo>
                  <a:lnTo>
                    <a:pt x="761238" y="846582"/>
                  </a:lnTo>
                  <a:lnTo>
                    <a:pt x="790194" y="836676"/>
                  </a:lnTo>
                  <a:lnTo>
                    <a:pt x="818388" y="826008"/>
                  </a:lnTo>
                  <a:lnTo>
                    <a:pt x="875538" y="806196"/>
                  </a:lnTo>
                  <a:lnTo>
                    <a:pt x="932688" y="787146"/>
                  </a:lnTo>
                  <a:close/>
                </a:path>
                <a:path w="939164" h="3907790">
                  <a:moveTo>
                    <a:pt x="933450" y="2284476"/>
                  </a:moveTo>
                  <a:lnTo>
                    <a:pt x="876300" y="2260854"/>
                  </a:lnTo>
                  <a:lnTo>
                    <a:pt x="848106" y="2248662"/>
                  </a:lnTo>
                  <a:lnTo>
                    <a:pt x="819150" y="2236470"/>
                  </a:lnTo>
                  <a:lnTo>
                    <a:pt x="790956" y="2223516"/>
                  </a:lnTo>
                  <a:lnTo>
                    <a:pt x="734568" y="2196084"/>
                  </a:lnTo>
                  <a:lnTo>
                    <a:pt x="705612" y="2182368"/>
                  </a:lnTo>
                  <a:lnTo>
                    <a:pt x="677418" y="2167128"/>
                  </a:lnTo>
                  <a:lnTo>
                    <a:pt x="649224" y="2151126"/>
                  </a:lnTo>
                  <a:lnTo>
                    <a:pt x="621030" y="2134362"/>
                  </a:lnTo>
                  <a:lnTo>
                    <a:pt x="592836" y="2116074"/>
                  </a:lnTo>
                  <a:lnTo>
                    <a:pt x="578358" y="2106930"/>
                  </a:lnTo>
                  <a:lnTo>
                    <a:pt x="564642" y="2097024"/>
                  </a:lnTo>
                  <a:lnTo>
                    <a:pt x="550164" y="2087118"/>
                  </a:lnTo>
                  <a:lnTo>
                    <a:pt x="521970" y="2066544"/>
                  </a:lnTo>
                  <a:lnTo>
                    <a:pt x="493776" y="2044446"/>
                  </a:lnTo>
                  <a:lnTo>
                    <a:pt x="465582" y="2020824"/>
                  </a:lnTo>
                  <a:lnTo>
                    <a:pt x="437388" y="1995678"/>
                  </a:lnTo>
                  <a:lnTo>
                    <a:pt x="423672" y="1982724"/>
                  </a:lnTo>
                  <a:lnTo>
                    <a:pt x="409194" y="1969770"/>
                  </a:lnTo>
                  <a:lnTo>
                    <a:pt x="394716" y="1956054"/>
                  </a:lnTo>
                  <a:lnTo>
                    <a:pt x="381000" y="1941576"/>
                  </a:lnTo>
                  <a:lnTo>
                    <a:pt x="366522" y="1927860"/>
                  </a:lnTo>
                  <a:lnTo>
                    <a:pt x="338328" y="1898142"/>
                  </a:lnTo>
                  <a:lnTo>
                    <a:pt x="281178" y="1836420"/>
                  </a:lnTo>
                  <a:lnTo>
                    <a:pt x="252984" y="1804416"/>
                  </a:lnTo>
                  <a:lnTo>
                    <a:pt x="224028" y="1770888"/>
                  </a:lnTo>
                  <a:lnTo>
                    <a:pt x="195834" y="1737360"/>
                  </a:lnTo>
                  <a:lnTo>
                    <a:pt x="167640" y="1703070"/>
                  </a:lnTo>
                  <a:lnTo>
                    <a:pt x="138684" y="1668780"/>
                  </a:lnTo>
                  <a:lnTo>
                    <a:pt x="24384" y="1527048"/>
                  </a:lnTo>
                  <a:lnTo>
                    <a:pt x="2286" y="1544574"/>
                  </a:lnTo>
                  <a:lnTo>
                    <a:pt x="59436" y="1616202"/>
                  </a:lnTo>
                  <a:lnTo>
                    <a:pt x="88392" y="1651254"/>
                  </a:lnTo>
                  <a:lnTo>
                    <a:pt x="116586" y="1686306"/>
                  </a:lnTo>
                  <a:lnTo>
                    <a:pt x="173736" y="1755648"/>
                  </a:lnTo>
                  <a:lnTo>
                    <a:pt x="202692" y="1789938"/>
                  </a:lnTo>
                  <a:lnTo>
                    <a:pt x="230886" y="1822704"/>
                  </a:lnTo>
                  <a:lnTo>
                    <a:pt x="259842" y="1855470"/>
                  </a:lnTo>
                  <a:lnTo>
                    <a:pt x="288798" y="1886712"/>
                  </a:lnTo>
                  <a:lnTo>
                    <a:pt x="316992" y="1917954"/>
                  </a:lnTo>
                  <a:lnTo>
                    <a:pt x="345948" y="1947672"/>
                  </a:lnTo>
                  <a:lnTo>
                    <a:pt x="374904" y="1976628"/>
                  </a:lnTo>
                  <a:lnTo>
                    <a:pt x="403860" y="2004060"/>
                  </a:lnTo>
                  <a:lnTo>
                    <a:pt x="432816" y="2029968"/>
                  </a:lnTo>
                  <a:lnTo>
                    <a:pt x="461772" y="2054352"/>
                  </a:lnTo>
                  <a:lnTo>
                    <a:pt x="475488" y="2066544"/>
                  </a:lnTo>
                  <a:lnTo>
                    <a:pt x="533400" y="2110740"/>
                  </a:lnTo>
                  <a:lnTo>
                    <a:pt x="605790" y="2157984"/>
                  </a:lnTo>
                  <a:lnTo>
                    <a:pt x="692658" y="2207514"/>
                  </a:lnTo>
                  <a:lnTo>
                    <a:pt x="749808" y="2235708"/>
                  </a:lnTo>
                  <a:lnTo>
                    <a:pt x="807720" y="2262378"/>
                  </a:lnTo>
                  <a:lnTo>
                    <a:pt x="836676" y="2274570"/>
                  </a:lnTo>
                  <a:lnTo>
                    <a:pt x="922020" y="2311146"/>
                  </a:lnTo>
                  <a:lnTo>
                    <a:pt x="933450" y="2284476"/>
                  </a:lnTo>
                  <a:close/>
                </a:path>
                <a:path w="939164" h="3907790">
                  <a:moveTo>
                    <a:pt x="935736" y="23622"/>
                  </a:moveTo>
                  <a:lnTo>
                    <a:pt x="919734" y="0"/>
                  </a:lnTo>
                  <a:lnTo>
                    <a:pt x="890778" y="20574"/>
                  </a:lnTo>
                  <a:lnTo>
                    <a:pt x="862584" y="41148"/>
                  </a:lnTo>
                  <a:lnTo>
                    <a:pt x="833628" y="61722"/>
                  </a:lnTo>
                  <a:lnTo>
                    <a:pt x="775716" y="105156"/>
                  </a:lnTo>
                  <a:lnTo>
                    <a:pt x="718566" y="151638"/>
                  </a:lnTo>
                  <a:lnTo>
                    <a:pt x="660654" y="202692"/>
                  </a:lnTo>
                  <a:lnTo>
                    <a:pt x="631698" y="230124"/>
                  </a:lnTo>
                  <a:lnTo>
                    <a:pt x="602742" y="259842"/>
                  </a:lnTo>
                  <a:lnTo>
                    <a:pt x="560070" y="307086"/>
                  </a:lnTo>
                  <a:lnTo>
                    <a:pt x="531114" y="340614"/>
                  </a:lnTo>
                  <a:lnTo>
                    <a:pt x="487680" y="395478"/>
                  </a:lnTo>
                  <a:lnTo>
                    <a:pt x="458724" y="435102"/>
                  </a:lnTo>
                  <a:lnTo>
                    <a:pt x="429768" y="477774"/>
                  </a:lnTo>
                  <a:lnTo>
                    <a:pt x="401574" y="521970"/>
                  </a:lnTo>
                  <a:lnTo>
                    <a:pt x="372618" y="568452"/>
                  </a:lnTo>
                  <a:lnTo>
                    <a:pt x="343662" y="617220"/>
                  </a:lnTo>
                  <a:lnTo>
                    <a:pt x="286512" y="719328"/>
                  </a:lnTo>
                  <a:lnTo>
                    <a:pt x="257556" y="773430"/>
                  </a:lnTo>
                  <a:lnTo>
                    <a:pt x="200406" y="884682"/>
                  </a:lnTo>
                  <a:lnTo>
                    <a:pt x="172212" y="942594"/>
                  </a:lnTo>
                  <a:lnTo>
                    <a:pt x="143256" y="1000506"/>
                  </a:lnTo>
                  <a:lnTo>
                    <a:pt x="57912" y="1179588"/>
                  </a:lnTo>
                  <a:lnTo>
                    <a:pt x="762" y="1300746"/>
                  </a:lnTo>
                  <a:lnTo>
                    <a:pt x="26670" y="1312938"/>
                  </a:lnTo>
                  <a:lnTo>
                    <a:pt x="83820" y="1191780"/>
                  </a:lnTo>
                  <a:lnTo>
                    <a:pt x="140970" y="1072134"/>
                  </a:lnTo>
                  <a:lnTo>
                    <a:pt x="197358" y="954786"/>
                  </a:lnTo>
                  <a:lnTo>
                    <a:pt x="226314" y="897636"/>
                  </a:lnTo>
                  <a:lnTo>
                    <a:pt x="254508" y="841248"/>
                  </a:lnTo>
                  <a:lnTo>
                    <a:pt x="311658" y="733044"/>
                  </a:lnTo>
                  <a:lnTo>
                    <a:pt x="368808" y="630936"/>
                  </a:lnTo>
                  <a:lnTo>
                    <a:pt x="397002" y="582930"/>
                  </a:lnTo>
                  <a:lnTo>
                    <a:pt x="454152" y="493014"/>
                  </a:lnTo>
                  <a:lnTo>
                    <a:pt x="482346" y="451866"/>
                  </a:lnTo>
                  <a:lnTo>
                    <a:pt x="510540" y="413004"/>
                  </a:lnTo>
                  <a:lnTo>
                    <a:pt x="538734" y="376428"/>
                  </a:lnTo>
                  <a:lnTo>
                    <a:pt x="567690" y="342138"/>
                  </a:lnTo>
                  <a:lnTo>
                    <a:pt x="581406" y="325374"/>
                  </a:lnTo>
                  <a:lnTo>
                    <a:pt x="609600" y="294132"/>
                  </a:lnTo>
                  <a:lnTo>
                    <a:pt x="624078" y="279654"/>
                  </a:lnTo>
                  <a:lnTo>
                    <a:pt x="637794" y="264414"/>
                  </a:lnTo>
                  <a:lnTo>
                    <a:pt x="652272" y="250698"/>
                  </a:lnTo>
                  <a:lnTo>
                    <a:pt x="665988" y="236982"/>
                  </a:lnTo>
                  <a:lnTo>
                    <a:pt x="680466" y="223266"/>
                  </a:lnTo>
                  <a:lnTo>
                    <a:pt x="736854" y="172974"/>
                  </a:lnTo>
                  <a:lnTo>
                    <a:pt x="765810" y="150114"/>
                  </a:lnTo>
                  <a:lnTo>
                    <a:pt x="794004" y="127254"/>
                  </a:lnTo>
                  <a:lnTo>
                    <a:pt x="850392" y="84582"/>
                  </a:lnTo>
                  <a:lnTo>
                    <a:pt x="879348" y="64008"/>
                  </a:lnTo>
                  <a:lnTo>
                    <a:pt x="907542" y="43434"/>
                  </a:lnTo>
                  <a:lnTo>
                    <a:pt x="935736" y="23622"/>
                  </a:lnTo>
                  <a:close/>
                </a:path>
                <a:path w="939164" h="3907790">
                  <a:moveTo>
                    <a:pt x="937260" y="3124962"/>
                  </a:moveTo>
                  <a:lnTo>
                    <a:pt x="908304" y="3101340"/>
                  </a:lnTo>
                  <a:lnTo>
                    <a:pt x="880110" y="3076956"/>
                  </a:lnTo>
                  <a:lnTo>
                    <a:pt x="851154" y="3053334"/>
                  </a:lnTo>
                  <a:lnTo>
                    <a:pt x="822960" y="3028188"/>
                  </a:lnTo>
                  <a:lnTo>
                    <a:pt x="766572" y="2976372"/>
                  </a:lnTo>
                  <a:lnTo>
                    <a:pt x="737616" y="2948940"/>
                  </a:lnTo>
                  <a:lnTo>
                    <a:pt x="723900" y="2934462"/>
                  </a:lnTo>
                  <a:lnTo>
                    <a:pt x="709422" y="2919984"/>
                  </a:lnTo>
                  <a:lnTo>
                    <a:pt x="695706" y="2904744"/>
                  </a:lnTo>
                  <a:lnTo>
                    <a:pt x="681228" y="2889504"/>
                  </a:lnTo>
                  <a:lnTo>
                    <a:pt x="666750" y="2873502"/>
                  </a:lnTo>
                  <a:lnTo>
                    <a:pt x="638556" y="2840736"/>
                  </a:lnTo>
                  <a:lnTo>
                    <a:pt x="610362" y="2806446"/>
                  </a:lnTo>
                  <a:lnTo>
                    <a:pt x="567690" y="2750058"/>
                  </a:lnTo>
                  <a:lnTo>
                    <a:pt x="539496" y="2709672"/>
                  </a:lnTo>
                  <a:lnTo>
                    <a:pt x="525780" y="2688336"/>
                  </a:lnTo>
                  <a:lnTo>
                    <a:pt x="496824" y="2644140"/>
                  </a:lnTo>
                  <a:lnTo>
                    <a:pt x="454914" y="2571750"/>
                  </a:lnTo>
                  <a:lnTo>
                    <a:pt x="425958" y="2520696"/>
                  </a:lnTo>
                  <a:lnTo>
                    <a:pt x="397764" y="2465832"/>
                  </a:lnTo>
                  <a:lnTo>
                    <a:pt x="369570" y="2409444"/>
                  </a:lnTo>
                  <a:lnTo>
                    <a:pt x="340614" y="2350770"/>
                  </a:lnTo>
                  <a:lnTo>
                    <a:pt x="312420" y="2289810"/>
                  </a:lnTo>
                  <a:lnTo>
                    <a:pt x="283464" y="2226564"/>
                  </a:lnTo>
                  <a:lnTo>
                    <a:pt x="226314" y="2095500"/>
                  </a:lnTo>
                  <a:lnTo>
                    <a:pt x="169164" y="1959864"/>
                  </a:lnTo>
                  <a:lnTo>
                    <a:pt x="83820" y="1749552"/>
                  </a:lnTo>
                  <a:lnTo>
                    <a:pt x="26670" y="1606296"/>
                  </a:lnTo>
                  <a:lnTo>
                    <a:pt x="0" y="1616964"/>
                  </a:lnTo>
                  <a:lnTo>
                    <a:pt x="57150" y="1760220"/>
                  </a:lnTo>
                  <a:lnTo>
                    <a:pt x="114300" y="1901190"/>
                  </a:lnTo>
                  <a:lnTo>
                    <a:pt x="143256" y="1970532"/>
                  </a:lnTo>
                  <a:lnTo>
                    <a:pt x="171450" y="2039112"/>
                  </a:lnTo>
                  <a:lnTo>
                    <a:pt x="228600" y="2173224"/>
                  </a:lnTo>
                  <a:lnTo>
                    <a:pt x="257556" y="2237994"/>
                  </a:lnTo>
                  <a:lnTo>
                    <a:pt x="314706" y="2362962"/>
                  </a:lnTo>
                  <a:lnTo>
                    <a:pt x="371856" y="2478786"/>
                  </a:lnTo>
                  <a:lnTo>
                    <a:pt x="400812" y="2533650"/>
                  </a:lnTo>
                  <a:lnTo>
                    <a:pt x="429768" y="2585466"/>
                  </a:lnTo>
                  <a:lnTo>
                    <a:pt x="457962" y="2634996"/>
                  </a:lnTo>
                  <a:lnTo>
                    <a:pt x="501396" y="2704338"/>
                  </a:lnTo>
                  <a:lnTo>
                    <a:pt x="544830" y="2766822"/>
                  </a:lnTo>
                  <a:lnTo>
                    <a:pt x="559308" y="2785872"/>
                  </a:lnTo>
                  <a:lnTo>
                    <a:pt x="573786" y="2805684"/>
                  </a:lnTo>
                  <a:lnTo>
                    <a:pt x="588264" y="2823972"/>
                  </a:lnTo>
                  <a:lnTo>
                    <a:pt x="602742" y="2841498"/>
                  </a:lnTo>
                  <a:lnTo>
                    <a:pt x="616458" y="2859024"/>
                  </a:lnTo>
                  <a:lnTo>
                    <a:pt x="645414" y="2892552"/>
                  </a:lnTo>
                  <a:lnTo>
                    <a:pt x="674370" y="2924556"/>
                  </a:lnTo>
                  <a:lnTo>
                    <a:pt x="732282" y="2983230"/>
                  </a:lnTo>
                  <a:lnTo>
                    <a:pt x="774954" y="3023616"/>
                  </a:lnTo>
                  <a:lnTo>
                    <a:pt x="803910" y="3049524"/>
                  </a:lnTo>
                  <a:lnTo>
                    <a:pt x="861060" y="3099054"/>
                  </a:lnTo>
                  <a:lnTo>
                    <a:pt x="918972" y="3147060"/>
                  </a:lnTo>
                  <a:lnTo>
                    <a:pt x="937260" y="3124962"/>
                  </a:lnTo>
                  <a:close/>
                </a:path>
                <a:path w="939164" h="3907790">
                  <a:moveTo>
                    <a:pt x="938784" y="3888486"/>
                  </a:moveTo>
                  <a:lnTo>
                    <a:pt x="909828" y="3855720"/>
                  </a:lnTo>
                  <a:lnTo>
                    <a:pt x="881634" y="3821430"/>
                  </a:lnTo>
                  <a:lnTo>
                    <a:pt x="853440" y="3787902"/>
                  </a:lnTo>
                  <a:lnTo>
                    <a:pt x="824484" y="3752850"/>
                  </a:lnTo>
                  <a:lnTo>
                    <a:pt x="781812" y="3698748"/>
                  </a:lnTo>
                  <a:lnTo>
                    <a:pt x="768096" y="3679698"/>
                  </a:lnTo>
                  <a:lnTo>
                    <a:pt x="739140" y="3641598"/>
                  </a:lnTo>
                  <a:lnTo>
                    <a:pt x="710946" y="3601212"/>
                  </a:lnTo>
                  <a:lnTo>
                    <a:pt x="697230" y="3579876"/>
                  </a:lnTo>
                  <a:lnTo>
                    <a:pt x="682752" y="3558540"/>
                  </a:lnTo>
                  <a:lnTo>
                    <a:pt x="668274" y="3536442"/>
                  </a:lnTo>
                  <a:lnTo>
                    <a:pt x="654558" y="3513582"/>
                  </a:lnTo>
                  <a:lnTo>
                    <a:pt x="640080" y="3490722"/>
                  </a:lnTo>
                  <a:lnTo>
                    <a:pt x="625602" y="3466338"/>
                  </a:lnTo>
                  <a:lnTo>
                    <a:pt x="582930" y="3390138"/>
                  </a:lnTo>
                  <a:lnTo>
                    <a:pt x="569214" y="3362706"/>
                  </a:lnTo>
                  <a:lnTo>
                    <a:pt x="554736" y="3334512"/>
                  </a:lnTo>
                  <a:lnTo>
                    <a:pt x="526542" y="3276600"/>
                  </a:lnTo>
                  <a:lnTo>
                    <a:pt x="483870" y="3181350"/>
                  </a:lnTo>
                  <a:lnTo>
                    <a:pt x="455676" y="3112770"/>
                  </a:lnTo>
                  <a:lnTo>
                    <a:pt x="441198" y="3076956"/>
                  </a:lnTo>
                  <a:lnTo>
                    <a:pt x="426720" y="3040380"/>
                  </a:lnTo>
                  <a:lnTo>
                    <a:pt x="412242" y="3003042"/>
                  </a:lnTo>
                  <a:lnTo>
                    <a:pt x="398526" y="2964180"/>
                  </a:lnTo>
                  <a:lnTo>
                    <a:pt x="384048" y="2925318"/>
                  </a:lnTo>
                  <a:lnTo>
                    <a:pt x="369570" y="2884932"/>
                  </a:lnTo>
                  <a:lnTo>
                    <a:pt x="355854" y="2843784"/>
                  </a:lnTo>
                  <a:lnTo>
                    <a:pt x="341376" y="2801874"/>
                  </a:lnTo>
                  <a:lnTo>
                    <a:pt x="312420" y="2716530"/>
                  </a:lnTo>
                  <a:lnTo>
                    <a:pt x="284226" y="2628900"/>
                  </a:lnTo>
                  <a:lnTo>
                    <a:pt x="227076" y="2445258"/>
                  </a:lnTo>
                  <a:lnTo>
                    <a:pt x="198882" y="2350770"/>
                  </a:lnTo>
                  <a:lnTo>
                    <a:pt x="169926" y="2254758"/>
                  </a:lnTo>
                  <a:lnTo>
                    <a:pt x="112776" y="2058924"/>
                  </a:lnTo>
                  <a:lnTo>
                    <a:pt x="27432" y="1760220"/>
                  </a:lnTo>
                  <a:lnTo>
                    <a:pt x="0" y="1768602"/>
                  </a:lnTo>
                  <a:lnTo>
                    <a:pt x="85344" y="2067306"/>
                  </a:lnTo>
                  <a:lnTo>
                    <a:pt x="114300" y="2165604"/>
                  </a:lnTo>
                  <a:lnTo>
                    <a:pt x="142494" y="2263140"/>
                  </a:lnTo>
                  <a:lnTo>
                    <a:pt x="171450" y="2359152"/>
                  </a:lnTo>
                  <a:lnTo>
                    <a:pt x="199644" y="2453640"/>
                  </a:lnTo>
                  <a:lnTo>
                    <a:pt x="256794" y="2637282"/>
                  </a:lnTo>
                  <a:lnTo>
                    <a:pt x="313944" y="2811018"/>
                  </a:lnTo>
                  <a:lnTo>
                    <a:pt x="342900" y="2894076"/>
                  </a:lnTo>
                  <a:lnTo>
                    <a:pt x="357378" y="2934462"/>
                  </a:lnTo>
                  <a:lnTo>
                    <a:pt x="371856" y="2974086"/>
                  </a:lnTo>
                  <a:lnTo>
                    <a:pt x="385572" y="3012948"/>
                  </a:lnTo>
                  <a:lnTo>
                    <a:pt x="414528" y="3087624"/>
                  </a:lnTo>
                  <a:lnTo>
                    <a:pt x="429006" y="3123438"/>
                  </a:lnTo>
                  <a:lnTo>
                    <a:pt x="457200" y="3192018"/>
                  </a:lnTo>
                  <a:lnTo>
                    <a:pt x="486156" y="3257550"/>
                  </a:lnTo>
                  <a:lnTo>
                    <a:pt x="515112" y="3318510"/>
                  </a:lnTo>
                  <a:lnTo>
                    <a:pt x="529590" y="3347466"/>
                  </a:lnTo>
                  <a:lnTo>
                    <a:pt x="543306" y="3375660"/>
                  </a:lnTo>
                  <a:lnTo>
                    <a:pt x="572262" y="3429762"/>
                  </a:lnTo>
                  <a:lnTo>
                    <a:pt x="601218" y="3480816"/>
                  </a:lnTo>
                  <a:lnTo>
                    <a:pt x="630174" y="3528822"/>
                  </a:lnTo>
                  <a:lnTo>
                    <a:pt x="643890" y="3551682"/>
                  </a:lnTo>
                  <a:lnTo>
                    <a:pt x="672846" y="3595878"/>
                  </a:lnTo>
                  <a:lnTo>
                    <a:pt x="716280" y="3658362"/>
                  </a:lnTo>
                  <a:lnTo>
                    <a:pt x="745236" y="3697224"/>
                  </a:lnTo>
                  <a:lnTo>
                    <a:pt x="758952" y="3716274"/>
                  </a:lnTo>
                  <a:lnTo>
                    <a:pt x="802386" y="3771138"/>
                  </a:lnTo>
                  <a:lnTo>
                    <a:pt x="859536" y="3840480"/>
                  </a:lnTo>
                  <a:lnTo>
                    <a:pt x="888492" y="3874008"/>
                  </a:lnTo>
                  <a:lnTo>
                    <a:pt x="916686" y="3907536"/>
                  </a:lnTo>
                  <a:lnTo>
                    <a:pt x="938784" y="388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545" y="2297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8067" y="2282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5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5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92546" y="2297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3.1 </a:t>
            </a:r>
            <a:r>
              <a:rPr lang="zh-TW" altLang="en-US" sz="1800" b="1" spc="-105" dirty="0" smtClean="0">
                <a:latin typeface="Trebuchet MS"/>
                <a:cs typeface="Trebuchet MS"/>
              </a:rPr>
              <a:t>簡單第一！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78067" y="3044951"/>
            <a:ext cx="4067175" cy="375285"/>
            <a:chOff x="5878067" y="3044951"/>
            <a:chExt cx="4067175" cy="375285"/>
          </a:xfrm>
        </p:grpSpPr>
        <p:sp>
          <p:nvSpPr>
            <p:cNvPr id="27" name="object 27"/>
            <p:cNvSpPr/>
            <p:nvPr/>
          </p:nvSpPr>
          <p:spPr>
            <a:xfrm>
              <a:off x="5892545" y="3059429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7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8067" y="3044951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4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8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8"/>
                  </a:lnTo>
                  <a:lnTo>
                    <a:pt x="4053078" y="28956"/>
                  </a:lnTo>
                  <a:lnTo>
                    <a:pt x="4053078" y="374904"/>
                  </a:lnTo>
                  <a:lnTo>
                    <a:pt x="4066793" y="374904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8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5948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5948"/>
                  </a:lnTo>
                  <a:lnTo>
                    <a:pt x="28194" y="345948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14478" y="345948"/>
                  </a:lnTo>
                  <a:lnTo>
                    <a:pt x="28194" y="360426"/>
                  </a:lnTo>
                  <a:lnTo>
                    <a:pt x="28193" y="374904"/>
                  </a:lnTo>
                  <a:lnTo>
                    <a:pt x="4038600" y="374904"/>
                  </a:lnTo>
                  <a:lnTo>
                    <a:pt x="4038600" y="360426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28193" y="374904"/>
                  </a:moveTo>
                  <a:lnTo>
                    <a:pt x="28194" y="360426"/>
                  </a:lnTo>
                  <a:lnTo>
                    <a:pt x="14478" y="345948"/>
                  </a:lnTo>
                  <a:lnTo>
                    <a:pt x="14478" y="374904"/>
                  </a:lnTo>
                  <a:lnTo>
                    <a:pt x="28193" y="374904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8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5948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5948"/>
                  </a:lnTo>
                  <a:lnTo>
                    <a:pt x="4053078" y="345948"/>
                  </a:lnTo>
                  <a:close/>
                </a:path>
                <a:path w="4067175" h="375285">
                  <a:moveTo>
                    <a:pt x="4053078" y="374904"/>
                  </a:moveTo>
                  <a:lnTo>
                    <a:pt x="4053078" y="345948"/>
                  </a:lnTo>
                  <a:lnTo>
                    <a:pt x="4038600" y="360426"/>
                  </a:lnTo>
                  <a:lnTo>
                    <a:pt x="4038600" y="374904"/>
                  </a:lnTo>
                  <a:lnTo>
                    <a:pt x="4053078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92546" y="3059429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3.2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lang="zh-TW" altLang="en-US" sz="1800" b="1" spc="-100" dirty="0" smtClean="0">
                <a:latin typeface="Trebuchet MS"/>
                <a:cs typeface="Trebuchet MS"/>
              </a:rPr>
              <a:t>過度擬合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78067" y="3808476"/>
            <a:ext cx="4067175" cy="375285"/>
            <a:chOff x="5878067" y="3808476"/>
            <a:chExt cx="4067175" cy="375285"/>
          </a:xfrm>
        </p:grpSpPr>
        <p:sp>
          <p:nvSpPr>
            <p:cNvPr id="31" name="object 31"/>
            <p:cNvSpPr/>
            <p:nvPr/>
          </p:nvSpPr>
          <p:spPr>
            <a:xfrm>
              <a:off x="5892545" y="3822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067" y="3808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92546" y="3822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3.3 </a:t>
            </a:r>
            <a:r>
              <a:rPr lang="zh-TW" altLang="en-US" sz="1800" b="1" spc="-70" dirty="0" smtClean="0">
                <a:latin typeface="Trebuchet MS"/>
                <a:cs typeface="Trebuchet MS"/>
              </a:rPr>
              <a:t>使用概率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78067" y="4570476"/>
            <a:ext cx="4067175" cy="375285"/>
            <a:chOff x="5878067" y="4570476"/>
            <a:chExt cx="4067175" cy="375285"/>
          </a:xfrm>
        </p:grpSpPr>
        <p:sp>
          <p:nvSpPr>
            <p:cNvPr id="35" name="object 35"/>
            <p:cNvSpPr/>
            <p:nvPr/>
          </p:nvSpPr>
          <p:spPr>
            <a:xfrm>
              <a:off x="5892545" y="4584954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067" y="4570476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92546" y="4584953"/>
            <a:ext cx="403860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3.4 </a:t>
            </a:r>
            <a:r>
              <a:rPr lang="zh-TW" altLang="en-US" sz="1800" b="1" spc="-95" dirty="0" smtClean="0">
                <a:latin typeface="Trebuchet MS"/>
                <a:cs typeface="Trebuchet MS"/>
              </a:rPr>
              <a:t>決策樹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70523" y="5338064"/>
            <a:ext cx="315468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3.5 </a:t>
            </a:r>
            <a:r>
              <a:rPr sz="1800" b="1" spc="-95" dirty="0">
                <a:latin typeface="Trebuchet MS"/>
                <a:cs typeface="Trebuchet MS"/>
              </a:rPr>
              <a:t>Pruning </a:t>
            </a:r>
            <a:r>
              <a:rPr sz="1800" b="1" spc="-105" dirty="0">
                <a:latin typeface="Trebuchet MS"/>
                <a:cs typeface="Trebuchet MS"/>
              </a:rPr>
              <a:t>decision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trees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Lesson </a:t>
            </a:r>
            <a:r>
              <a:rPr sz="1800" b="1" spc="-160" dirty="0">
                <a:latin typeface="Trebuchet MS"/>
                <a:cs typeface="Trebuchet MS"/>
              </a:rPr>
              <a:t>3.6 </a:t>
            </a:r>
            <a:r>
              <a:rPr sz="1800" b="1" spc="-100" dirty="0">
                <a:latin typeface="Trebuchet MS"/>
                <a:cs typeface="Trebuchet MS"/>
              </a:rPr>
              <a:t>Nearest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neighbor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67400" y="5081015"/>
            <a:ext cx="4121150" cy="1475740"/>
            <a:chOff x="5867400" y="5081015"/>
            <a:chExt cx="4121150" cy="1475740"/>
          </a:xfrm>
        </p:grpSpPr>
        <p:sp>
          <p:nvSpPr>
            <p:cNvPr id="39" name="object 39"/>
            <p:cNvSpPr/>
            <p:nvPr/>
          </p:nvSpPr>
          <p:spPr>
            <a:xfrm>
              <a:off x="5892546" y="5346953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600" y="345948"/>
                  </a:moveTo>
                  <a:lnTo>
                    <a:pt x="4038600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600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78067" y="5332475"/>
              <a:ext cx="4067175" cy="375285"/>
            </a:xfrm>
            <a:custGeom>
              <a:avLst/>
              <a:gdLst/>
              <a:ahLst/>
              <a:cxnLst/>
              <a:rect l="l" t="t" r="r" b="b"/>
              <a:pathLst>
                <a:path w="4067175" h="375285">
                  <a:moveTo>
                    <a:pt x="4066793" y="374903"/>
                  </a:moveTo>
                  <a:lnTo>
                    <a:pt x="4066793" y="0"/>
                  </a:lnTo>
                  <a:lnTo>
                    <a:pt x="0" y="0"/>
                  </a:lnTo>
                  <a:lnTo>
                    <a:pt x="0" y="374904"/>
                  </a:lnTo>
                  <a:lnTo>
                    <a:pt x="14478" y="374904"/>
                  </a:lnTo>
                  <a:lnTo>
                    <a:pt x="14478" y="28956"/>
                  </a:lnTo>
                  <a:lnTo>
                    <a:pt x="28194" y="14477"/>
                  </a:lnTo>
                  <a:lnTo>
                    <a:pt x="28194" y="28956"/>
                  </a:lnTo>
                  <a:lnTo>
                    <a:pt x="4038600" y="28956"/>
                  </a:lnTo>
                  <a:lnTo>
                    <a:pt x="4038600" y="14477"/>
                  </a:lnTo>
                  <a:lnTo>
                    <a:pt x="4053078" y="28956"/>
                  </a:lnTo>
                  <a:lnTo>
                    <a:pt x="4053078" y="374903"/>
                  </a:lnTo>
                  <a:lnTo>
                    <a:pt x="4066793" y="374903"/>
                  </a:lnTo>
                  <a:close/>
                </a:path>
                <a:path w="4067175" h="375285">
                  <a:moveTo>
                    <a:pt x="28194" y="28956"/>
                  </a:moveTo>
                  <a:lnTo>
                    <a:pt x="28194" y="14477"/>
                  </a:lnTo>
                  <a:lnTo>
                    <a:pt x="14478" y="28956"/>
                  </a:lnTo>
                  <a:lnTo>
                    <a:pt x="28194" y="28956"/>
                  </a:lnTo>
                  <a:close/>
                </a:path>
                <a:path w="4067175" h="375285">
                  <a:moveTo>
                    <a:pt x="28194" y="346710"/>
                  </a:moveTo>
                  <a:lnTo>
                    <a:pt x="28194" y="28956"/>
                  </a:lnTo>
                  <a:lnTo>
                    <a:pt x="14478" y="28956"/>
                  </a:lnTo>
                  <a:lnTo>
                    <a:pt x="14478" y="346710"/>
                  </a:lnTo>
                  <a:lnTo>
                    <a:pt x="28194" y="346710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14478" y="346710"/>
                  </a:lnTo>
                  <a:lnTo>
                    <a:pt x="28194" y="360425"/>
                  </a:lnTo>
                  <a:lnTo>
                    <a:pt x="28193" y="374903"/>
                  </a:lnTo>
                  <a:lnTo>
                    <a:pt x="4038600" y="374903"/>
                  </a:lnTo>
                  <a:lnTo>
                    <a:pt x="4038600" y="360425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28193" y="374903"/>
                  </a:moveTo>
                  <a:lnTo>
                    <a:pt x="28194" y="360425"/>
                  </a:lnTo>
                  <a:lnTo>
                    <a:pt x="14478" y="346710"/>
                  </a:lnTo>
                  <a:lnTo>
                    <a:pt x="14478" y="374904"/>
                  </a:lnTo>
                  <a:lnTo>
                    <a:pt x="28193" y="374903"/>
                  </a:lnTo>
                  <a:close/>
                </a:path>
                <a:path w="4067175" h="375285">
                  <a:moveTo>
                    <a:pt x="4053078" y="28956"/>
                  </a:moveTo>
                  <a:lnTo>
                    <a:pt x="4038600" y="14477"/>
                  </a:lnTo>
                  <a:lnTo>
                    <a:pt x="4038600" y="28956"/>
                  </a:lnTo>
                  <a:lnTo>
                    <a:pt x="4053078" y="28956"/>
                  </a:lnTo>
                  <a:close/>
                </a:path>
                <a:path w="4067175" h="375285">
                  <a:moveTo>
                    <a:pt x="4053078" y="346710"/>
                  </a:moveTo>
                  <a:lnTo>
                    <a:pt x="4053078" y="28956"/>
                  </a:lnTo>
                  <a:lnTo>
                    <a:pt x="4038600" y="28956"/>
                  </a:lnTo>
                  <a:lnTo>
                    <a:pt x="4038600" y="346710"/>
                  </a:lnTo>
                  <a:lnTo>
                    <a:pt x="4053078" y="346710"/>
                  </a:lnTo>
                  <a:close/>
                </a:path>
                <a:path w="4067175" h="375285">
                  <a:moveTo>
                    <a:pt x="4053078" y="374903"/>
                  </a:moveTo>
                  <a:lnTo>
                    <a:pt x="4053078" y="346710"/>
                  </a:lnTo>
                  <a:lnTo>
                    <a:pt x="4038600" y="360425"/>
                  </a:lnTo>
                  <a:lnTo>
                    <a:pt x="4038600" y="374903"/>
                  </a:lnTo>
                  <a:lnTo>
                    <a:pt x="405307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92546" y="6108953"/>
              <a:ext cx="4038600" cy="346075"/>
            </a:xfrm>
            <a:custGeom>
              <a:avLst/>
              <a:gdLst/>
              <a:ahLst/>
              <a:cxnLst/>
              <a:rect l="l" t="t" r="r" b="b"/>
              <a:pathLst>
                <a:path w="4038600" h="346075">
                  <a:moveTo>
                    <a:pt x="4038599" y="345948"/>
                  </a:moveTo>
                  <a:lnTo>
                    <a:pt x="4038599" y="0"/>
                  </a:lnTo>
                  <a:lnTo>
                    <a:pt x="0" y="0"/>
                  </a:lnTo>
                  <a:lnTo>
                    <a:pt x="0" y="345948"/>
                  </a:lnTo>
                  <a:lnTo>
                    <a:pt x="4038599" y="345948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67400" y="5081015"/>
              <a:ext cx="4120896" cy="14752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5960110" cy="413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90" dirty="0" smtClean="0">
                <a:latin typeface="Trebuchet MS"/>
                <a:cs typeface="Trebuchet MS"/>
              </a:rPr>
              <a:t>由上而下：遞</a:t>
            </a:r>
            <a:r>
              <a:rPr lang="zh-TW" altLang="en-US" sz="2800" b="1" spc="-190" dirty="0">
                <a:latin typeface="Trebuchet MS"/>
                <a:cs typeface="Trebuchet MS"/>
              </a:rPr>
              <a:t>歸的分治</a:t>
            </a:r>
            <a:r>
              <a:rPr lang="zh-TW" altLang="en-US" sz="2800" b="1" spc="-190" dirty="0" smtClean="0">
                <a:latin typeface="Trebuchet MS"/>
                <a:cs typeface="Trebuchet MS"/>
              </a:rPr>
              <a:t>策略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5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b="1" spc="-155" dirty="0" smtClean="0">
                <a:latin typeface="Trebuchet MS"/>
                <a:cs typeface="Trebuchet MS"/>
              </a:rPr>
              <a:t>選擇</a:t>
            </a:r>
            <a:r>
              <a:rPr lang="zh-TW" altLang="en-US" sz="2400" spc="-155" dirty="0" smtClean="0">
                <a:latin typeface="Trebuchet MS"/>
                <a:cs typeface="Trebuchet MS"/>
              </a:rPr>
              <a:t>根節點的屬性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290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000" i="1" spc="-130" dirty="0" smtClean="0">
                <a:latin typeface="Trebuchet MS"/>
                <a:cs typeface="Trebuchet MS"/>
              </a:rPr>
              <a:t>對每個可能的屬性值創建分支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18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14" dirty="0" smtClean="0">
                <a:latin typeface="Trebuchet MS"/>
                <a:cs typeface="Trebuchet MS"/>
              </a:rPr>
              <a:t>將實例</a:t>
            </a:r>
            <a:r>
              <a:rPr lang="zh-TW" altLang="en-US" sz="2400" b="1" spc="-114" dirty="0" smtClean="0">
                <a:latin typeface="Trebuchet MS"/>
                <a:cs typeface="Trebuchet MS"/>
              </a:rPr>
              <a:t>分成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多個子集合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28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000" i="1" spc="-80" dirty="0">
                <a:latin typeface="Trebuchet MS"/>
                <a:cs typeface="Trebuchet MS"/>
              </a:rPr>
              <a:t>每個子集對應一個根節點的</a:t>
            </a:r>
            <a:r>
              <a:rPr lang="zh-TW" altLang="en-US" sz="2000" i="1" spc="-80" dirty="0" smtClean="0">
                <a:latin typeface="Trebuchet MS"/>
                <a:cs typeface="Trebuchet MS"/>
              </a:rPr>
              <a:t>分支</a:t>
            </a:r>
            <a:endParaRPr sz="2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Trebuchet MS"/>
              <a:buChar char="–"/>
            </a:pPr>
            <a:endParaRPr sz="28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45" dirty="0" smtClean="0">
                <a:latin typeface="Trebuchet MS"/>
                <a:cs typeface="Trebuchet MS"/>
              </a:rPr>
              <a:t>對每個分支</a:t>
            </a:r>
            <a:r>
              <a:rPr lang="zh-TW" altLang="en-US" sz="2400" b="1" spc="-145" dirty="0" smtClean="0">
                <a:latin typeface="Trebuchet MS"/>
                <a:cs typeface="Trebuchet MS"/>
              </a:rPr>
              <a:t>重複</a:t>
            </a:r>
            <a:r>
              <a:rPr lang="zh-TW" altLang="en-US" sz="2400" spc="-145" dirty="0" smtClean="0">
                <a:latin typeface="Trebuchet MS"/>
                <a:cs typeface="Trebuchet MS"/>
              </a:rPr>
              <a:t>遞迴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28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000" i="1" spc="-70" dirty="0">
                <a:latin typeface="Trebuchet MS"/>
                <a:cs typeface="Trebuchet MS"/>
              </a:rPr>
              <a:t>只使用到達分支的實例為節點選擇屬性</a:t>
            </a:r>
            <a:endParaRPr sz="20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19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b="1" spc="-105" dirty="0" smtClean="0">
                <a:latin typeface="Trebuchet MS"/>
                <a:cs typeface="Trebuchet MS"/>
              </a:rPr>
              <a:t>停止</a:t>
            </a:r>
            <a:endParaRPr sz="2400" dirty="0">
              <a:latin typeface="Trebuchet MS"/>
              <a:cs typeface="Trebuchet MS"/>
            </a:endParaRPr>
          </a:p>
          <a:p>
            <a:pPr marL="1123315" lvl="1" indent="-352425">
              <a:lnSpc>
                <a:spcPct val="100000"/>
              </a:lnSpc>
              <a:spcBef>
                <a:spcPts val="285"/>
              </a:spcBef>
              <a:buFont typeface="Trebuchet MS"/>
              <a:buChar char="–"/>
              <a:tabLst>
                <a:tab pos="1123315" algn="l"/>
                <a:tab pos="1123950" algn="l"/>
              </a:tabLst>
            </a:pPr>
            <a:r>
              <a:rPr lang="zh-TW" altLang="en-US" sz="2000" i="1" spc="-180" dirty="0" smtClean="0">
                <a:latin typeface="Trebuchet MS"/>
                <a:cs typeface="Trebuchet MS"/>
              </a:rPr>
              <a:t>如果所有的實例擁有相同的類值即停止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811" y="2703401"/>
            <a:ext cx="4721190" cy="342074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1" spc="-200" dirty="0">
                <a:solidFill>
                  <a:srgbClr val="E41815"/>
                </a:solidFill>
                <a:latin typeface="Trebuchet MS"/>
                <a:cs typeface="Trebuchet MS"/>
              </a:rPr>
              <a:t>Lesson </a:t>
            </a:r>
            <a:r>
              <a:rPr sz="3200" b="1" i="1" spc="-280" dirty="0">
                <a:solidFill>
                  <a:srgbClr val="E41815"/>
                </a:solidFill>
                <a:latin typeface="Trebuchet MS"/>
                <a:cs typeface="Trebuchet MS"/>
              </a:rPr>
              <a:t>3.4 </a:t>
            </a:r>
            <a:r>
              <a:rPr lang="zh-TW" altLang="en-US" sz="3200" b="1" i="1" spc="-185" dirty="0" smtClean="0">
                <a:solidFill>
                  <a:srgbClr val="E41815"/>
                </a:solidFill>
                <a:latin typeface="Trebuchet MS"/>
                <a:cs typeface="Trebuchet MS"/>
              </a:rPr>
              <a:t>決策樹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730279"/>
            <a:ext cx="38544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>
                <a:latin typeface="Trebuchet MS"/>
                <a:cs typeface="Trebuchet MS"/>
              </a:rPr>
              <a:t>如何選擇根節點的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屬性？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2630501"/>
            <a:ext cx="2635408" cy="1988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35908" y="2568292"/>
            <a:ext cx="1546480" cy="266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7315" y="2564559"/>
            <a:ext cx="1512776" cy="2359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0624" y="2570362"/>
            <a:ext cx="2307185" cy="2193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矩形 7"/>
          <p:cNvSpPr/>
          <p:nvPr/>
        </p:nvSpPr>
        <p:spPr>
          <a:xfrm>
            <a:off x="2590800" y="5432983"/>
            <a:ext cx="9448800" cy="11029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但我們</a:t>
            </a:r>
            <a:r>
              <a:rPr lang="zh-TW" altLang="en-US" dirty="0"/>
              <a:t>希望看到的是</a:t>
            </a:r>
            <a:r>
              <a:rPr lang="zh-TW" altLang="en-US" b="1" dirty="0" smtClean="0"/>
              <a:t>純分支</a:t>
            </a:r>
            <a:r>
              <a:rPr lang="en-US" altLang="zh-TW" dirty="0" smtClean="0"/>
              <a:t>(</a:t>
            </a:r>
            <a:r>
              <a:rPr lang="zh-TW" altLang="en-US" dirty="0" smtClean="0"/>
              <a:t>分支成純節點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，所以要找到</a:t>
            </a:r>
            <a:r>
              <a:rPr lang="zh-TW" altLang="en-US" dirty="0"/>
              <a:t>一個屬性，它的一個節點全是</a:t>
            </a:r>
            <a:r>
              <a:rPr lang="en-US" altLang="zh-TW" dirty="0"/>
              <a:t>yes</a:t>
            </a:r>
            <a:r>
              <a:rPr lang="zh-TW" altLang="en-US" dirty="0"/>
              <a:t>，另一個節點全是</a:t>
            </a:r>
            <a:r>
              <a:rPr lang="en-US" altLang="zh-TW" dirty="0"/>
              <a:t>no</a:t>
            </a:r>
            <a:r>
              <a:rPr lang="zh-TW" altLang="en-US" dirty="0"/>
              <a:t>，或許第三個節點又全是</a:t>
            </a:r>
            <a:r>
              <a:rPr lang="en-US" altLang="zh-TW" dirty="0"/>
              <a:t>yes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我們</a:t>
            </a:r>
            <a:r>
              <a:rPr lang="zh-TW" altLang="en-US" dirty="0"/>
              <a:t>需要</a:t>
            </a:r>
            <a:r>
              <a:rPr lang="zh-TW" altLang="en-US" b="1" dirty="0"/>
              <a:t>計算</a:t>
            </a:r>
            <a:r>
              <a:rPr lang="zh-TW" altLang="en-US" b="1" dirty="0" smtClean="0"/>
              <a:t>純度</a:t>
            </a:r>
            <a:r>
              <a:rPr lang="zh-TW" altLang="en-US" dirty="0" smtClean="0"/>
              <a:t>來</a:t>
            </a:r>
            <a:r>
              <a:rPr lang="zh-TW" altLang="en-US" dirty="0"/>
              <a:t>確定能產生最純子節點的</a:t>
            </a:r>
            <a:r>
              <a:rPr lang="zh-TW" altLang="en-US" dirty="0" smtClean="0"/>
              <a:t>屬性！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8340" y="1461631"/>
            <a:ext cx="7315200" cy="76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/>
              <a:t>這是天氣數據</a:t>
            </a:r>
            <a:r>
              <a:rPr lang="zh-TW" altLang="en-US" sz="2400" dirty="0" smtClean="0"/>
              <a:t>，分支中混合了</a:t>
            </a:r>
            <a:r>
              <a:rPr lang="en-US" altLang="zh-TW" sz="2400" dirty="0"/>
              <a:t>yes</a:t>
            </a:r>
            <a:r>
              <a:rPr lang="zh-TW" altLang="en-US" sz="2400" dirty="0"/>
              <a:t>和</a:t>
            </a:r>
            <a:r>
              <a:rPr lang="en-US" altLang="zh-TW" sz="2400" dirty="0"/>
              <a:t>no </a:t>
            </a:r>
            <a:endParaRPr lang="en-US" altLang="zh-TW" sz="2400" dirty="0" smtClean="0"/>
          </a:p>
          <a:p>
            <a:r>
              <a:rPr lang="zh-TW" altLang="en-US" sz="2400" dirty="0" smtClean="0"/>
              <a:t>，這需要再次分支。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3.1 </a:t>
            </a:r>
            <a:r>
              <a:rPr lang="zh-TW" altLang="en-US" sz="3200" spc="-235" dirty="0" smtClean="0"/>
              <a:t>簡單第一！</a:t>
            </a:r>
            <a:endParaRPr sz="3200" dirty="0"/>
          </a:p>
        </p:txBody>
      </p:sp>
      <p:sp>
        <p:nvSpPr>
          <p:cNvPr id="10" name="矩形 9"/>
          <p:cNvSpPr/>
          <p:nvPr/>
        </p:nvSpPr>
        <p:spPr>
          <a:xfrm>
            <a:off x="4876800" y="207518"/>
            <a:ext cx="7239000" cy="10116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b="1" i="1" dirty="0"/>
              <a:t>O</a:t>
            </a:r>
            <a:r>
              <a:rPr lang="en-US" altLang="zh-TW" b="1" i="1" dirty="0" smtClean="0"/>
              <a:t>vercast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計算在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overcast</a:t>
            </a:r>
            <a:r>
              <a:rPr lang="zh-TW" altLang="en-US" dirty="0" smtClean="0"/>
              <a:t>的</a:t>
            </a:r>
            <a:r>
              <a:rPr lang="zh-TW" altLang="en-US" dirty="0"/>
              <a:t>實例中的</a:t>
            </a:r>
            <a:r>
              <a:rPr lang="en-US" altLang="zh-TW" dirty="0"/>
              <a:t>yes</a:t>
            </a:r>
            <a:r>
              <a:rPr lang="zh-TW" altLang="en-US" dirty="0"/>
              <a:t>和</a:t>
            </a:r>
            <a:r>
              <a:rPr lang="en-US" altLang="zh-TW" dirty="0"/>
              <a:t>no</a:t>
            </a:r>
            <a:r>
              <a:rPr lang="zh-TW" altLang="en-US" dirty="0"/>
              <a:t>數量</a:t>
            </a:r>
            <a:r>
              <a:rPr lang="zh-TW" altLang="en-US" dirty="0" smtClean="0"/>
              <a:t>：</a:t>
            </a:r>
            <a:r>
              <a:rPr lang="zh-TW" altLang="en-US" dirty="0"/>
              <a:t>都</a:t>
            </a:r>
            <a:r>
              <a:rPr lang="zh-TW" altLang="en-US" dirty="0" smtClean="0"/>
              <a:t>是</a:t>
            </a:r>
            <a:r>
              <a:rPr lang="en-US" altLang="zh-TW" dirty="0" smtClean="0"/>
              <a:t>yes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 smtClean="0"/>
              <a:t>選定一個規則：「如果值是</a:t>
            </a:r>
            <a:r>
              <a:rPr lang="en-US" altLang="zh-TW" dirty="0" smtClean="0"/>
              <a:t>rainy</a:t>
            </a:r>
            <a:r>
              <a:rPr lang="zh-TW" altLang="en-US" dirty="0" smtClean="0"/>
              <a:t>就選</a:t>
            </a:r>
            <a:r>
              <a:rPr lang="en-US" altLang="zh-TW" dirty="0" smtClean="0"/>
              <a:t>yes</a:t>
            </a:r>
            <a:r>
              <a:rPr lang="zh-TW" altLang="en-US" dirty="0"/>
              <a:t> 」 。</a:t>
            </a:r>
            <a:r>
              <a:rPr lang="zh-TW" altLang="en-US" dirty="0" smtClean="0"/>
              <a:t>錯誤率是</a:t>
            </a:r>
            <a:r>
              <a:rPr lang="en-US" altLang="zh-TW" dirty="0"/>
              <a:t>0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2" name="object 3"/>
          <p:cNvSpPr/>
          <p:nvPr/>
        </p:nvSpPr>
        <p:spPr>
          <a:xfrm>
            <a:off x="6992873" y="1501139"/>
            <a:ext cx="4648200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4"/>
          <p:cNvGraphicFramePr>
            <a:graphicFrameLocks noGrp="1"/>
          </p:cNvGraphicFramePr>
          <p:nvPr/>
        </p:nvGraphicFramePr>
        <p:xfrm>
          <a:off x="6986523" y="1494789"/>
          <a:ext cx="4648199" cy="393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Attribute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Rules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Errors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48590" indent="-12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Total 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0/4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5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4/14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1/7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2/8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5/14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 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</a:t>
                      </a:r>
                      <a:r>
                        <a:rPr sz="16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No*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3/6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>
            <a:off x="8443214" y="5710682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Trebuchet MS"/>
                <a:cs typeface="Trebuchet MS"/>
              </a:rPr>
              <a:t>* </a:t>
            </a:r>
            <a:r>
              <a:rPr sz="1800" spc="-90" dirty="0">
                <a:latin typeface="Trebuchet MS"/>
                <a:cs typeface="Trebuchet MS"/>
              </a:rPr>
              <a:t>indicates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501139" y="1496567"/>
            <a:ext cx="41910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051614"/>
              </p:ext>
            </p:extLst>
          </p:nvPr>
        </p:nvGraphicFramePr>
        <p:xfrm>
          <a:off x="1546134" y="1769328"/>
          <a:ext cx="4189094" cy="5029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Outlook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Temp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Humidity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Wind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Play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Cool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5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Sunny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Overcast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Hot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Normal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20" dirty="0">
                          <a:latin typeface="Tahoma"/>
                          <a:cs typeface="Tahoma"/>
                        </a:rPr>
                        <a:t>False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35" dirty="0">
                          <a:latin typeface="Tahoma"/>
                          <a:cs typeface="Tahoma"/>
                        </a:rPr>
                        <a:t>Yes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Rainy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Mild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40" dirty="0">
                          <a:latin typeface="Tahoma"/>
                          <a:cs typeface="Tahoma"/>
                        </a:rPr>
                        <a:t>True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No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1629664" y="4164721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986553" y="2446355"/>
            <a:ext cx="697612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629664" y="2751155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637169" y="58399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629664" y="61447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932265" y="2729230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876800" y="4163567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944420" y="6096252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944420" y="5754783"/>
            <a:ext cx="808736" cy="332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81836" y="1422908"/>
            <a:ext cx="9186164" cy="3105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誰是最好的屬性</a:t>
            </a:r>
            <a:r>
              <a:rPr sz="2800" b="1" spc="-140" dirty="0" smtClean="0">
                <a:latin typeface="Trebuchet MS"/>
                <a:cs typeface="Trebuchet MS"/>
              </a:rPr>
              <a:t>?</a:t>
            </a:r>
            <a:endParaRPr sz="2800" dirty="0">
              <a:latin typeface="Trebuchet MS"/>
              <a:cs typeface="Trebuchet MS"/>
            </a:endParaRPr>
          </a:p>
          <a:p>
            <a:pPr marL="723265" indent="-483234">
              <a:lnSpc>
                <a:spcPct val="100000"/>
              </a:lnSpc>
              <a:spcBef>
                <a:spcPts val="1770"/>
              </a:spcBef>
              <a:buFont typeface="Wingdings"/>
              <a:buChar char=""/>
              <a:tabLst>
                <a:tab pos="723265" algn="l"/>
                <a:tab pos="723900" algn="l"/>
              </a:tabLst>
            </a:pPr>
            <a:r>
              <a:rPr lang="zh-TW" altLang="en-US" sz="2400" spc="-120" dirty="0" smtClean="0">
                <a:latin typeface="Trebuchet MS"/>
                <a:cs typeface="Trebuchet MS"/>
              </a:rPr>
              <a:t>目標</a:t>
            </a:r>
            <a:r>
              <a:rPr sz="2400" spc="-120" dirty="0" smtClean="0">
                <a:latin typeface="Trebuchet MS"/>
                <a:cs typeface="Trebuchet MS"/>
              </a:rPr>
              <a:t>: </a:t>
            </a:r>
            <a:r>
              <a:rPr lang="zh-TW" altLang="en-US" sz="2400" spc="-120" dirty="0" smtClean="0">
                <a:latin typeface="Trebuchet MS"/>
                <a:cs typeface="Trebuchet MS"/>
              </a:rPr>
              <a:t>得到最小的樹</a:t>
            </a:r>
            <a:endParaRPr sz="2400" dirty="0">
              <a:latin typeface="Trebuchet MS"/>
              <a:cs typeface="Trebuchet MS"/>
            </a:endParaRPr>
          </a:p>
          <a:p>
            <a:pPr marL="7232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23265" algn="l"/>
                <a:tab pos="723900" algn="l"/>
              </a:tabLst>
            </a:pPr>
            <a:r>
              <a:rPr sz="2400" spc="-114" dirty="0" smtClean="0">
                <a:latin typeface="Trebuchet MS"/>
                <a:cs typeface="Trebuchet MS"/>
              </a:rPr>
              <a:t>Heuristic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(</a:t>
            </a:r>
            <a:r>
              <a:rPr lang="zh-TW" altLang="en-US" sz="2400" spc="-114" dirty="0" smtClean="0">
                <a:latin typeface="Trebuchet MS"/>
                <a:cs typeface="Trebuchet MS"/>
              </a:rPr>
              <a:t>啟發式</a:t>
            </a:r>
            <a:r>
              <a:rPr lang="en-US" altLang="zh-TW" sz="2400" spc="-114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1136015" lvl="1" indent="-352425">
              <a:lnSpc>
                <a:spcPct val="100000"/>
              </a:lnSpc>
              <a:spcBef>
                <a:spcPts val="465"/>
              </a:spcBef>
              <a:buFont typeface="Trebuchet MS"/>
              <a:buChar char="–"/>
              <a:tabLst>
                <a:tab pos="1136015" algn="l"/>
                <a:tab pos="1136650" algn="l"/>
              </a:tabLst>
            </a:pPr>
            <a:r>
              <a:rPr lang="zh-TW" altLang="en-US" sz="2000" i="1" spc="-75" dirty="0" smtClean="0">
                <a:latin typeface="Trebuchet MS"/>
                <a:cs typeface="Trebuchet MS"/>
              </a:rPr>
              <a:t>選擇製造最純</a:t>
            </a:r>
            <a:r>
              <a:rPr lang="en-US" altLang="zh-TW" sz="2000" i="1" spc="-75" dirty="0" smtClean="0">
                <a:latin typeface="Trebuchet MS"/>
                <a:cs typeface="Trebuchet MS"/>
              </a:rPr>
              <a:t>(purest)</a:t>
            </a:r>
            <a:r>
              <a:rPr lang="zh-TW" altLang="en-US" sz="2000" i="1" spc="-75" dirty="0" smtClean="0">
                <a:latin typeface="Trebuchet MS"/>
                <a:cs typeface="Trebuchet MS"/>
              </a:rPr>
              <a:t>節點的屬性</a:t>
            </a:r>
            <a:endParaRPr sz="2000" dirty="0">
              <a:latin typeface="Trebuchet MS"/>
              <a:cs typeface="Trebuchet MS"/>
            </a:endParaRPr>
          </a:p>
          <a:p>
            <a:pPr marL="1136015" lvl="1" indent="-352425">
              <a:lnSpc>
                <a:spcPct val="100000"/>
              </a:lnSpc>
              <a:spcBef>
                <a:spcPts val="440"/>
              </a:spcBef>
              <a:buFont typeface="Trebuchet MS"/>
              <a:buChar char="–"/>
              <a:tabLst>
                <a:tab pos="1136015" algn="l"/>
                <a:tab pos="1136650" algn="l"/>
              </a:tabLst>
            </a:pPr>
            <a:r>
              <a:rPr lang="zh-TW" altLang="en-US" sz="2000" i="1" spc="-160" dirty="0" smtClean="0">
                <a:latin typeface="Trebuchet MS"/>
                <a:cs typeface="Trebuchet MS"/>
              </a:rPr>
              <a:t>如：</a:t>
            </a:r>
            <a:r>
              <a:rPr lang="zh-TW" altLang="en-US" spc="-160" dirty="0" smtClean="0">
                <a:latin typeface="Trebuchet MS"/>
                <a:cs typeface="Trebuchet MS"/>
              </a:rPr>
              <a:t>著名的</a:t>
            </a:r>
            <a:r>
              <a:rPr lang="zh-TW" altLang="en-US" dirty="0" smtClean="0"/>
              <a:t>信息增益</a:t>
            </a:r>
            <a:r>
              <a:rPr lang="en-US" altLang="zh-TW" dirty="0" smtClean="0"/>
              <a:t>(</a:t>
            </a:r>
            <a:r>
              <a:rPr sz="2000" i="1" spc="-114" dirty="0" smtClean="0">
                <a:latin typeface="Trebuchet MS"/>
                <a:cs typeface="Trebuchet MS"/>
              </a:rPr>
              <a:t>information</a:t>
            </a:r>
            <a:r>
              <a:rPr sz="2000" i="1" spc="-220" dirty="0" smtClean="0">
                <a:latin typeface="Trebuchet MS"/>
                <a:cs typeface="Trebuchet MS"/>
              </a:rPr>
              <a:t> </a:t>
            </a:r>
            <a:r>
              <a:rPr sz="2000" i="1" spc="-65" dirty="0" smtClean="0">
                <a:latin typeface="Trebuchet MS"/>
                <a:cs typeface="Trebuchet MS"/>
              </a:rPr>
              <a:t>gain</a:t>
            </a:r>
            <a:r>
              <a:rPr lang="en-US" sz="2000" i="1" spc="-65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  <a:p>
            <a:pPr marL="723265" indent="-483234">
              <a:lnSpc>
                <a:spcPct val="100000"/>
              </a:lnSpc>
              <a:spcBef>
                <a:spcPts val="475"/>
              </a:spcBef>
              <a:buFont typeface="Wingdings"/>
              <a:buChar char=""/>
              <a:tabLst>
                <a:tab pos="723265" algn="l"/>
                <a:tab pos="723900" algn="l"/>
              </a:tabLst>
            </a:pPr>
            <a:r>
              <a:rPr lang="zh-TW" altLang="en-US" sz="2400" spc="-95" dirty="0" smtClean="0">
                <a:latin typeface="Trebuchet MS"/>
                <a:cs typeface="Trebuchet MS"/>
              </a:rPr>
              <a:t>信息論</a:t>
            </a:r>
            <a:r>
              <a:rPr sz="2400" spc="-110" dirty="0" smtClean="0">
                <a:latin typeface="Trebuchet MS"/>
                <a:cs typeface="Trebuchet MS"/>
              </a:rPr>
              <a:t>:</a:t>
            </a:r>
            <a:r>
              <a:rPr lang="zh-TW" altLang="en-US" sz="2400" spc="-195" dirty="0">
                <a:latin typeface="Trebuchet MS"/>
                <a:cs typeface="Trebuchet MS"/>
              </a:rPr>
              <a:t>以</a:t>
            </a:r>
            <a:r>
              <a:rPr lang="en-US" altLang="zh-TW" sz="2400" spc="-195" dirty="0">
                <a:latin typeface="Trebuchet MS"/>
                <a:cs typeface="Trebuchet MS"/>
              </a:rPr>
              <a:t>bits</a:t>
            </a:r>
            <a:r>
              <a:rPr lang="zh-TW" altLang="en-US" sz="2400" spc="-195" dirty="0">
                <a:latin typeface="Trebuchet MS"/>
                <a:cs typeface="Trebuchet MS"/>
              </a:rPr>
              <a:t>來測量</a:t>
            </a:r>
            <a:r>
              <a:rPr lang="zh-TW" altLang="en-US" sz="2400" spc="-195" dirty="0" smtClean="0">
                <a:latin typeface="Trebuchet MS"/>
                <a:cs typeface="Trebuchet MS"/>
              </a:rPr>
              <a:t>信息</a:t>
            </a:r>
            <a:endParaRPr sz="2400" dirty="0">
              <a:latin typeface="Trebuchet MS"/>
              <a:cs typeface="Trebuchet MS"/>
            </a:endParaRPr>
          </a:p>
          <a:p>
            <a:pPr marL="1097915">
              <a:lnSpc>
                <a:spcPct val="100000"/>
              </a:lnSpc>
              <a:spcBef>
                <a:spcPts val="795"/>
              </a:spcBef>
            </a:pPr>
            <a:r>
              <a:rPr lang="en-US" sz="2350" dirty="0" smtClean="0">
                <a:latin typeface="Times New Roman"/>
                <a:cs typeface="Times New Roman"/>
              </a:rPr>
              <a:t>E</a:t>
            </a:r>
            <a:r>
              <a:rPr sz="2350" dirty="0" smtClean="0">
                <a:latin typeface="Times New Roman"/>
                <a:cs typeface="Times New Roman"/>
              </a:rPr>
              <a:t>ntropy</a:t>
            </a:r>
            <a:r>
              <a:rPr lang="en-US" altLang="zh-TW" sz="2350" dirty="0" smtClean="0">
                <a:latin typeface="Times New Roman"/>
                <a:cs typeface="Times New Roman"/>
              </a:rPr>
              <a:t>(</a:t>
            </a:r>
            <a:r>
              <a:rPr lang="zh-TW" altLang="en-US" sz="2350" dirty="0">
                <a:latin typeface="Times New Roman"/>
                <a:cs typeface="Times New Roman"/>
              </a:rPr>
              <a:t>熵</a:t>
            </a:r>
            <a:r>
              <a:rPr lang="en-US" altLang="zh-TW" sz="2350" dirty="0" smtClean="0">
                <a:latin typeface="Times New Roman"/>
                <a:cs typeface="Times New Roman"/>
              </a:rPr>
              <a:t>)</a:t>
            </a:r>
            <a:r>
              <a:rPr sz="2350" dirty="0" smtClean="0">
                <a:latin typeface="Times New Roman"/>
                <a:cs typeface="Times New Roman"/>
              </a:rPr>
              <a:t>( </a:t>
            </a:r>
            <a:r>
              <a:rPr sz="2350" i="1" spc="-30" dirty="0">
                <a:latin typeface="Times New Roman"/>
                <a:cs typeface="Times New Roman"/>
              </a:rPr>
              <a:t>p</a:t>
            </a:r>
            <a:r>
              <a:rPr sz="2025" spc="-44" baseline="-24691" dirty="0">
                <a:latin typeface="Times New Roman"/>
                <a:cs typeface="Times New Roman"/>
              </a:rPr>
              <a:t>1 </a:t>
            </a:r>
            <a:r>
              <a:rPr sz="2350" dirty="0">
                <a:latin typeface="Times New Roman"/>
                <a:cs typeface="Times New Roman"/>
              </a:rPr>
              <a:t>, </a:t>
            </a:r>
            <a:r>
              <a:rPr sz="2350" i="1" spc="50" dirty="0">
                <a:latin typeface="Times New Roman"/>
                <a:cs typeface="Times New Roman"/>
              </a:rPr>
              <a:t>p</a:t>
            </a:r>
            <a:r>
              <a:rPr sz="2025" spc="75" baseline="-24691" dirty="0">
                <a:latin typeface="Times New Roman"/>
                <a:cs typeface="Times New Roman"/>
              </a:rPr>
              <a:t>2 </a:t>
            </a:r>
            <a:r>
              <a:rPr sz="2350" dirty="0">
                <a:latin typeface="Times New Roman"/>
                <a:cs typeface="Times New Roman"/>
              </a:rPr>
              <a:t>,..., </a:t>
            </a:r>
            <a:r>
              <a:rPr sz="2350" i="1" spc="50" dirty="0">
                <a:latin typeface="Times New Roman"/>
                <a:cs typeface="Times New Roman"/>
              </a:rPr>
              <a:t>p</a:t>
            </a:r>
            <a:r>
              <a:rPr sz="2025" i="1" spc="75" baseline="-24691" dirty="0">
                <a:latin typeface="Times New Roman"/>
                <a:cs typeface="Times New Roman"/>
              </a:rPr>
              <a:t>n </a:t>
            </a:r>
            <a:r>
              <a:rPr sz="2350" dirty="0">
                <a:latin typeface="Times New Roman"/>
                <a:cs typeface="Times New Roman"/>
              </a:rPr>
              <a:t>) </a:t>
            </a:r>
            <a:r>
              <a:rPr sz="235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p</a:t>
            </a:r>
            <a:r>
              <a:rPr sz="2025" baseline="-24691" dirty="0">
                <a:latin typeface="Times New Roman"/>
                <a:cs typeface="Times New Roman"/>
              </a:rPr>
              <a:t>1</a:t>
            </a:r>
            <a:r>
              <a:rPr sz="2350" dirty="0">
                <a:latin typeface="Times New Roman"/>
                <a:cs typeface="Times New Roman"/>
              </a:rPr>
              <a:t>log</a:t>
            </a:r>
            <a:r>
              <a:rPr sz="2350" i="1" dirty="0">
                <a:latin typeface="Times New Roman"/>
                <a:cs typeface="Times New Roman"/>
              </a:rPr>
              <a:t>p</a:t>
            </a:r>
            <a:r>
              <a:rPr sz="2025" baseline="-24691" dirty="0">
                <a:latin typeface="Times New Roman"/>
                <a:cs typeface="Times New Roman"/>
              </a:rPr>
              <a:t>1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350" i="1" spc="60" dirty="0">
                <a:latin typeface="Times New Roman"/>
                <a:cs typeface="Times New Roman"/>
              </a:rPr>
              <a:t>p</a:t>
            </a:r>
            <a:r>
              <a:rPr sz="2025" spc="89" baseline="-24691" dirty="0">
                <a:latin typeface="Times New Roman"/>
                <a:cs typeface="Times New Roman"/>
              </a:rPr>
              <a:t>2</a:t>
            </a:r>
            <a:r>
              <a:rPr sz="2350" spc="60" dirty="0">
                <a:latin typeface="Times New Roman"/>
                <a:cs typeface="Times New Roman"/>
              </a:rPr>
              <a:t>log</a:t>
            </a:r>
            <a:r>
              <a:rPr sz="2350" i="1" spc="60" dirty="0">
                <a:latin typeface="Times New Roman"/>
                <a:cs typeface="Times New Roman"/>
              </a:rPr>
              <a:t>p</a:t>
            </a:r>
            <a:r>
              <a:rPr sz="2025" spc="89" baseline="-24691" dirty="0">
                <a:latin typeface="Times New Roman"/>
                <a:cs typeface="Times New Roman"/>
              </a:rPr>
              <a:t>2 </a:t>
            </a:r>
            <a:r>
              <a:rPr sz="2350" dirty="0">
                <a:latin typeface="Times New Roman"/>
                <a:cs typeface="Times New Roman"/>
              </a:rPr>
              <a:t>... </a:t>
            </a:r>
            <a:r>
              <a:rPr sz="2350" dirty="0">
                <a:latin typeface="Symbol"/>
                <a:cs typeface="Symbol"/>
              </a:rPr>
              <a:t></a:t>
            </a:r>
            <a:r>
              <a:rPr sz="2350" dirty="0">
                <a:latin typeface="Times New Roman"/>
                <a:cs typeface="Times New Roman"/>
              </a:rPr>
              <a:t> </a:t>
            </a:r>
            <a:r>
              <a:rPr sz="2350" i="1" spc="50" dirty="0">
                <a:latin typeface="Times New Roman"/>
                <a:cs typeface="Times New Roman"/>
              </a:rPr>
              <a:t>p</a:t>
            </a:r>
            <a:r>
              <a:rPr sz="2025" i="1" spc="75" baseline="-24691" dirty="0">
                <a:latin typeface="Times New Roman"/>
                <a:cs typeface="Times New Roman"/>
              </a:rPr>
              <a:t>n</a:t>
            </a:r>
            <a:r>
              <a:rPr sz="2025" i="1" spc="-202" baseline="-24691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Times New Roman"/>
                <a:cs typeface="Times New Roman"/>
              </a:rPr>
              <a:t>log</a:t>
            </a:r>
            <a:r>
              <a:rPr sz="2350" i="1" spc="40" dirty="0">
                <a:latin typeface="Times New Roman"/>
                <a:cs typeface="Times New Roman"/>
              </a:rPr>
              <a:t>p</a:t>
            </a:r>
            <a:r>
              <a:rPr sz="2025" i="1" spc="60" baseline="-24691" dirty="0">
                <a:latin typeface="Times New Roman"/>
                <a:cs typeface="Times New Roman"/>
              </a:rPr>
              <a:t>n</a:t>
            </a:r>
            <a:endParaRPr sz="2025" baseline="-2469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701" y="6333997"/>
            <a:ext cx="6894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Claude Shannon, American mathematician and scientist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1916–2001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4343400"/>
            <a:ext cx="1738883" cy="2394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62200" y="4749546"/>
            <a:ext cx="8846820" cy="1138132"/>
          </a:xfrm>
          <a:prstGeom prst="rect">
            <a:avLst/>
          </a:prstGeom>
          <a:solidFill>
            <a:srgbClr val="C9FFBF"/>
          </a:solidFill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lang="zh-TW" altLang="en-US" sz="2400" dirty="0"/>
              <a:t>信息</a:t>
            </a:r>
            <a:r>
              <a:rPr lang="zh-TW" altLang="en-US" sz="2400" dirty="0" smtClean="0"/>
              <a:t>增益</a:t>
            </a:r>
            <a:r>
              <a:rPr lang="en-US" altLang="zh-TW" sz="2400" dirty="0" smtClean="0"/>
              <a:t>(</a:t>
            </a:r>
            <a:r>
              <a:rPr sz="2400" i="1" spc="-120" dirty="0" smtClean="0">
                <a:latin typeface="Trebuchet MS"/>
                <a:cs typeface="Trebuchet MS"/>
              </a:rPr>
              <a:t>Information</a:t>
            </a:r>
            <a:r>
              <a:rPr sz="2400" i="1" spc="-175" dirty="0" smtClean="0">
                <a:latin typeface="Trebuchet MS"/>
                <a:cs typeface="Trebuchet MS"/>
              </a:rPr>
              <a:t> </a:t>
            </a:r>
            <a:r>
              <a:rPr sz="2400" i="1" spc="-65" dirty="0" smtClean="0">
                <a:latin typeface="Trebuchet MS"/>
                <a:cs typeface="Trebuchet MS"/>
              </a:rPr>
              <a:t>gain</a:t>
            </a:r>
            <a:r>
              <a:rPr lang="en-US" altLang="zh-TW" sz="2400" i="1" spc="-65" dirty="0" smtClean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1049020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1049020" algn="l"/>
                <a:tab pos="1049655" algn="l"/>
              </a:tabLst>
            </a:pPr>
            <a:r>
              <a:rPr lang="zh-TW" altLang="en-US" sz="2000" spc="-60" dirty="0">
                <a:latin typeface="Trebuchet MS"/>
                <a:cs typeface="Trebuchet MS"/>
              </a:rPr>
              <a:t>知道一個屬性的值會得到多少</a:t>
            </a:r>
            <a:r>
              <a:rPr lang="en-US" altLang="zh-TW" sz="2000" spc="-60" dirty="0">
                <a:latin typeface="Trebuchet MS"/>
                <a:cs typeface="Trebuchet MS"/>
              </a:rPr>
              <a:t>bits</a:t>
            </a:r>
            <a:r>
              <a:rPr lang="zh-TW" altLang="en-US" sz="2000" spc="-60" dirty="0">
                <a:latin typeface="Trebuchet MS"/>
                <a:cs typeface="Trebuchet MS"/>
              </a:rPr>
              <a:t>的信息</a:t>
            </a:r>
            <a:r>
              <a:rPr lang="zh-TW" altLang="en-US" sz="2000" spc="-60" dirty="0" smtClean="0">
                <a:latin typeface="Trebuchet MS"/>
                <a:cs typeface="Trebuchet MS"/>
              </a:rPr>
              <a:t>增益</a:t>
            </a:r>
            <a:r>
              <a:rPr lang="zh-TW" altLang="en-US" sz="2000" spc="-60" dirty="0">
                <a:latin typeface="Trebuchet MS"/>
                <a:cs typeface="Trebuchet MS"/>
              </a:rPr>
              <a:t>？</a:t>
            </a:r>
            <a:endParaRPr sz="2000" dirty="0">
              <a:latin typeface="Trebuchet MS"/>
              <a:cs typeface="Trebuchet MS"/>
            </a:endParaRPr>
          </a:p>
          <a:p>
            <a:pPr marL="1049020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1049020" algn="l"/>
                <a:tab pos="1049655" algn="l"/>
              </a:tabLst>
            </a:pPr>
            <a:r>
              <a:rPr sz="2000" spc="-90" dirty="0" smtClean="0">
                <a:latin typeface="Trebuchet MS"/>
                <a:cs typeface="Trebuchet MS"/>
              </a:rPr>
              <a:t>(</a:t>
            </a:r>
            <a:r>
              <a:rPr lang="zh-TW" altLang="en-US" sz="2000" spc="-90" dirty="0" smtClean="0">
                <a:latin typeface="Trebuchet MS"/>
                <a:cs typeface="Trebuchet MS"/>
              </a:rPr>
              <a:t>分支前</a:t>
            </a:r>
            <a:r>
              <a:rPr lang="zh-TW" altLang="en-US" sz="2000" spc="-90" dirty="0">
                <a:latin typeface="Trebuchet MS"/>
                <a:cs typeface="Trebuchet MS"/>
              </a:rPr>
              <a:t>的分布的信息熵</a:t>
            </a:r>
            <a:r>
              <a:rPr sz="2000" spc="-105" dirty="0" smtClean="0">
                <a:latin typeface="Trebuchet MS"/>
                <a:cs typeface="Trebuchet MS"/>
              </a:rPr>
              <a:t>)</a:t>
            </a:r>
            <a:r>
              <a:rPr sz="2000" spc="-120" dirty="0" smtClean="0">
                <a:latin typeface="Trebuchet MS"/>
                <a:cs typeface="Trebuchet MS"/>
              </a:rPr>
              <a:t> </a:t>
            </a:r>
            <a:r>
              <a:rPr sz="2000" spc="260" dirty="0">
                <a:latin typeface="Trebuchet MS"/>
                <a:cs typeface="Trebuchet MS"/>
              </a:rPr>
              <a:t>–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90" dirty="0" smtClean="0">
                <a:latin typeface="Trebuchet MS"/>
                <a:cs typeface="Trebuchet MS"/>
              </a:rPr>
              <a:t>(</a:t>
            </a:r>
            <a:r>
              <a:rPr lang="zh-TW" altLang="en-US" sz="2000" spc="-90" dirty="0" smtClean="0">
                <a:latin typeface="Trebuchet MS"/>
                <a:cs typeface="Trebuchet MS"/>
              </a:rPr>
              <a:t>分支後</a:t>
            </a:r>
            <a:r>
              <a:rPr lang="zh-TW" altLang="en-US" sz="2000" spc="-90" dirty="0">
                <a:latin typeface="Trebuchet MS"/>
                <a:cs typeface="Trebuchet MS"/>
              </a:rPr>
              <a:t>的分布的信息熵</a:t>
            </a:r>
            <a:r>
              <a:rPr sz="2000" spc="-130" dirty="0" smtClean="0">
                <a:latin typeface="Trebuchet MS"/>
                <a:cs typeface="Trebuchet MS"/>
              </a:rPr>
              <a:t>)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381000" y="2895600"/>
            <a:ext cx="2635408" cy="1987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43000" y="2347226"/>
            <a:ext cx="1292286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0.247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377886" y="816014"/>
            <a:ext cx="612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首先，計算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outlook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的</a:t>
            </a:r>
            <a:r>
              <a:rPr lang="zh-TW" altLang="en-US" sz="2800" dirty="0">
                <a:latin typeface="Trebuchet MS"/>
                <a:cs typeface="Trebuchet MS"/>
              </a:rPr>
              <a:t>信息</a:t>
            </a:r>
            <a:r>
              <a:rPr lang="zh-TW" altLang="en-US" sz="2800" dirty="0" smtClean="0">
                <a:latin typeface="Trebuchet MS"/>
                <a:cs typeface="Trebuchet MS"/>
              </a:rPr>
              <a:t>增益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3263857" y="1676400"/>
            <a:ext cx="8699544" cy="387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2400" dirty="0">
                <a:latin typeface="Times New Roman"/>
                <a:cs typeface="Times New Roman"/>
              </a:rPr>
              <a:t>公式</a:t>
            </a:r>
            <a:r>
              <a:rPr lang="en-US" altLang="zh-TW" sz="2400" dirty="0" smtClean="0">
                <a:latin typeface="Times New Roman"/>
                <a:cs typeface="Times New Roman"/>
              </a:rPr>
              <a:t>Entropy</a:t>
            </a:r>
            <a:r>
              <a:rPr lang="en-US" altLang="zh-TW" sz="2400" dirty="0">
                <a:latin typeface="Times New Roman"/>
                <a:cs typeface="Times New Roman"/>
              </a:rPr>
              <a:t>(</a:t>
            </a:r>
            <a:r>
              <a:rPr lang="zh-TW" altLang="en-US" sz="2400" dirty="0">
                <a:latin typeface="Times New Roman"/>
                <a:cs typeface="Times New Roman"/>
              </a:rPr>
              <a:t>熵</a:t>
            </a:r>
            <a:r>
              <a:rPr lang="en-US" altLang="zh-TW" sz="2400" dirty="0">
                <a:latin typeface="Times New Roman"/>
                <a:cs typeface="Times New Roman"/>
              </a:rPr>
              <a:t>)( </a:t>
            </a:r>
            <a:r>
              <a:rPr lang="en-US" altLang="zh-TW" sz="2400" i="1" spc="-30" dirty="0">
                <a:latin typeface="Times New Roman"/>
                <a:cs typeface="Times New Roman"/>
              </a:rPr>
              <a:t>p</a:t>
            </a:r>
            <a:r>
              <a:rPr lang="en-US" altLang="zh-TW" sz="2400" spc="-44" baseline="-24691" dirty="0">
                <a:latin typeface="Times New Roman"/>
                <a:cs typeface="Times New Roman"/>
              </a:rPr>
              <a:t>1 </a:t>
            </a:r>
            <a:r>
              <a:rPr lang="en-US" altLang="zh-TW" sz="2400" dirty="0">
                <a:latin typeface="Times New Roman"/>
                <a:cs typeface="Times New Roman"/>
              </a:rPr>
              <a:t>, </a:t>
            </a:r>
            <a:r>
              <a:rPr lang="en-US" altLang="zh-TW" sz="2400" i="1" spc="50" dirty="0">
                <a:latin typeface="Times New Roman"/>
                <a:cs typeface="Times New Roman"/>
              </a:rPr>
              <a:t>p</a:t>
            </a:r>
            <a:r>
              <a:rPr lang="en-US" altLang="zh-TW" sz="2400" spc="75" baseline="-24691" dirty="0">
                <a:latin typeface="Times New Roman"/>
                <a:cs typeface="Times New Roman"/>
              </a:rPr>
              <a:t>2 </a:t>
            </a:r>
            <a:r>
              <a:rPr lang="en-US" altLang="zh-TW" sz="2400" dirty="0">
                <a:latin typeface="Times New Roman"/>
                <a:cs typeface="Times New Roman"/>
              </a:rPr>
              <a:t>,..., </a:t>
            </a:r>
            <a:r>
              <a:rPr lang="en-US" altLang="zh-TW" sz="24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24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2400" i="1" spc="75" baseline="-24691" dirty="0">
                <a:latin typeface="Times New Roman"/>
                <a:cs typeface="Times New Roman"/>
              </a:rPr>
              <a:t> </a:t>
            </a:r>
            <a:r>
              <a:rPr lang="en-US" altLang="zh-TW" sz="2400" dirty="0">
                <a:latin typeface="Times New Roman"/>
                <a:cs typeface="Times New Roman"/>
              </a:rPr>
              <a:t>) </a:t>
            </a:r>
            <a:r>
              <a:rPr lang="en-US" altLang="zh-TW" sz="2400" dirty="0">
                <a:latin typeface="Symbol"/>
                <a:cs typeface="Symbol"/>
              </a:rPr>
              <a:t></a:t>
            </a:r>
            <a:r>
              <a:rPr lang="en-US" altLang="zh-TW" sz="2400" dirty="0">
                <a:latin typeface="Times New Roman"/>
                <a:cs typeface="Times New Roman"/>
              </a:rPr>
              <a:t> </a:t>
            </a:r>
            <a:r>
              <a:rPr lang="en-US" altLang="zh-TW" sz="2400" dirty="0">
                <a:latin typeface="Symbol"/>
                <a:cs typeface="Symbol"/>
              </a:rPr>
              <a:t></a:t>
            </a:r>
            <a:r>
              <a:rPr lang="en-US" altLang="zh-TW" sz="2400" dirty="0">
                <a:latin typeface="Times New Roman"/>
                <a:cs typeface="Times New Roman"/>
              </a:rPr>
              <a:t> </a:t>
            </a:r>
            <a:r>
              <a:rPr lang="en-US" altLang="zh-TW" sz="2400" i="1" dirty="0">
                <a:latin typeface="Times New Roman"/>
                <a:cs typeface="Times New Roman"/>
              </a:rPr>
              <a:t>p</a:t>
            </a:r>
            <a:r>
              <a:rPr lang="en-US" altLang="zh-TW" sz="2400" baseline="-24691" dirty="0">
                <a:latin typeface="Times New Roman"/>
                <a:cs typeface="Times New Roman"/>
              </a:rPr>
              <a:t>1</a:t>
            </a:r>
            <a:r>
              <a:rPr lang="en-US" altLang="zh-TW" sz="2400" dirty="0">
                <a:latin typeface="Times New Roman"/>
                <a:cs typeface="Times New Roman"/>
              </a:rPr>
              <a:t>log</a:t>
            </a:r>
            <a:r>
              <a:rPr lang="en-US" altLang="zh-TW" sz="2400" i="1" dirty="0">
                <a:latin typeface="Times New Roman"/>
                <a:cs typeface="Times New Roman"/>
              </a:rPr>
              <a:t>p</a:t>
            </a:r>
            <a:r>
              <a:rPr lang="en-US" altLang="zh-TW" sz="24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2400" dirty="0">
                <a:latin typeface="Symbol"/>
                <a:cs typeface="Symbol"/>
              </a:rPr>
              <a:t></a:t>
            </a:r>
            <a:r>
              <a:rPr lang="en-US" altLang="zh-TW" sz="2400" dirty="0">
                <a:latin typeface="Times New Roman"/>
                <a:cs typeface="Times New Roman"/>
              </a:rPr>
              <a:t> </a:t>
            </a:r>
            <a:r>
              <a:rPr lang="en-US" altLang="zh-TW" sz="2400" i="1" spc="60" dirty="0">
                <a:latin typeface="Times New Roman"/>
                <a:cs typeface="Times New Roman"/>
              </a:rPr>
              <a:t>p</a:t>
            </a:r>
            <a:r>
              <a:rPr lang="en-US" altLang="zh-TW" sz="24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2400" spc="60" dirty="0">
                <a:latin typeface="Times New Roman"/>
                <a:cs typeface="Times New Roman"/>
              </a:rPr>
              <a:t>log</a:t>
            </a:r>
            <a:r>
              <a:rPr lang="en-US" altLang="zh-TW" sz="2400" i="1" spc="60" dirty="0">
                <a:latin typeface="Times New Roman"/>
                <a:cs typeface="Times New Roman"/>
              </a:rPr>
              <a:t>p</a:t>
            </a:r>
            <a:r>
              <a:rPr lang="en-US" altLang="zh-TW" sz="24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2400" dirty="0">
                <a:latin typeface="Times New Roman"/>
                <a:cs typeface="Times New Roman"/>
              </a:rPr>
              <a:t>... </a:t>
            </a:r>
            <a:r>
              <a:rPr lang="en-US" altLang="zh-TW" sz="2400" dirty="0">
                <a:latin typeface="Symbol"/>
                <a:cs typeface="Symbol"/>
              </a:rPr>
              <a:t></a:t>
            </a:r>
            <a:r>
              <a:rPr lang="en-US" altLang="zh-TW" sz="2400" dirty="0">
                <a:latin typeface="Times New Roman"/>
                <a:cs typeface="Times New Roman"/>
              </a:rPr>
              <a:t> </a:t>
            </a:r>
            <a:r>
              <a:rPr lang="en-US" altLang="zh-TW" sz="24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24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24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2400" spc="40" dirty="0" err="1" smtClean="0">
                <a:latin typeface="Times New Roman"/>
                <a:cs typeface="Times New Roman"/>
              </a:rPr>
              <a:t>log</a:t>
            </a:r>
            <a:r>
              <a:rPr lang="en-US" altLang="zh-TW" sz="2400" i="1" spc="40" dirty="0" err="1" smtClean="0">
                <a:latin typeface="Times New Roman"/>
                <a:cs typeface="Times New Roman"/>
              </a:rPr>
              <a:t>p</a:t>
            </a:r>
            <a:r>
              <a:rPr lang="en-US" altLang="zh-TW" sz="2400" i="1" spc="60" baseline="-24691" dirty="0" err="1" smtClean="0">
                <a:latin typeface="Times New Roman"/>
                <a:cs typeface="Times New Roman"/>
              </a:rPr>
              <a:t>n</a:t>
            </a:r>
            <a:endParaRPr lang="en-US" altLang="zh-TW" sz="2400" i="1" spc="60" baseline="-24691" dirty="0" smtClean="0"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dirty="0">
                <a:latin typeface="Symbol"/>
                <a:cs typeface="Symbol"/>
              </a:rPr>
              <a:t> </a:t>
            </a:r>
            <a:r>
              <a:rPr lang="en-US" altLang="zh-TW" sz="2400" dirty="0">
                <a:latin typeface="Times New Roman"/>
                <a:cs typeface="Times New Roman"/>
              </a:rPr>
              <a:t> (</a:t>
            </a:r>
            <a:r>
              <a:rPr lang="en-US" altLang="zh-TW" sz="2400" i="1" dirty="0">
                <a:latin typeface="Times New Roman"/>
                <a:cs typeface="Times New Roman"/>
              </a:rPr>
              <a:t>p</a:t>
            </a:r>
            <a:r>
              <a:rPr lang="en-US" altLang="zh-TW" sz="2400" baseline="-24691" dirty="0">
                <a:latin typeface="Times New Roman"/>
                <a:cs typeface="Times New Roman"/>
              </a:rPr>
              <a:t>1</a:t>
            </a:r>
            <a:r>
              <a:rPr lang="en-US" altLang="zh-TW" sz="2400" dirty="0">
                <a:latin typeface="Times New Roman"/>
                <a:cs typeface="Times New Roman"/>
              </a:rPr>
              <a:t>log</a:t>
            </a:r>
            <a:r>
              <a:rPr lang="en-US" altLang="zh-TW" sz="2400" i="1" dirty="0">
                <a:latin typeface="Times New Roman"/>
                <a:cs typeface="Times New Roman"/>
              </a:rPr>
              <a:t>p</a:t>
            </a:r>
            <a:r>
              <a:rPr lang="en-US" altLang="zh-TW" sz="24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2400" dirty="0">
                <a:latin typeface="Symbol"/>
                <a:cs typeface="Times New Roman"/>
              </a:rPr>
              <a:t>+</a:t>
            </a:r>
            <a:r>
              <a:rPr lang="en-US" altLang="zh-TW" sz="2400" dirty="0">
                <a:latin typeface="Times New Roman"/>
                <a:cs typeface="Times New Roman"/>
              </a:rPr>
              <a:t> </a:t>
            </a:r>
            <a:r>
              <a:rPr lang="en-US" altLang="zh-TW" sz="2400" i="1" spc="60" dirty="0">
                <a:latin typeface="Times New Roman"/>
                <a:cs typeface="Times New Roman"/>
              </a:rPr>
              <a:t>p</a:t>
            </a:r>
            <a:r>
              <a:rPr lang="en-US" altLang="zh-TW" sz="24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2400" spc="60" dirty="0">
                <a:latin typeface="Times New Roman"/>
                <a:cs typeface="Times New Roman"/>
              </a:rPr>
              <a:t>log</a:t>
            </a:r>
            <a:r>
              <a:rPr lang="en-US" altLang="zh-TW" sz="2400" i="1" spc="60" dirty="0">
                <a:latin typeface="Times New Roman"/>
                <a:cs typeface="Times New Roman"/>
              </a:rPr>
              <a:t>p</a:t>
            </a:r>
            <a:r>
              <a:rPr lang="en-US" altLang="zh-TW" sz="24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2400" dirty="0">
                <a:latin typeface="Times New Roman"/>
                <a:cs typeface="Times New Roman"/>
              </a:rPr>
              <a:t>... </a:t>
            </a:r>
            <a:r>
              <a:rPr lang="en-US" altLang="zh-TW" sz="2400" dirty="0">
                <a:latin typeface="Symbol"/>
                <a:cs typeface="Times New Roman"/>
              </a:rPr>
              <a:t>+</a:t>
            </a:r>
            <a:r>
              <a:rPr lang="en-US" altLang="zh-TW" sz="2400" dirty="0">
                <a:latin typeface="Times New Roman"/>
                <a:cs typeface="Times New Roman"/>
              </a:rPr>
              <a:t> </a:t>
            </a:r>
            <a:r>
              <a:rPr lang="en-US" altLang="zh-TW" sz="24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24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24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2400" spc="40" dirty="0" err="1">
                <a:latin typeface="Times New Roman"/>
                <a:cs typeface="Times New Roman"/>
              </a:rPr>
              <a:t>log</a:t>
            </a:r>
            <a:r>
              <a:rPr lang="en-US" altLang="zh-TW" sz="2400" i="1" spc="40" dirty="0" err="1">
                <a:latin typeface="Times New Roman"/>
                <a:cs typeface="Times New Roman"/>
              </a:rPr>
              <a:t>p</a:t>
            </a:r>
            <a:r>
              <a:rPr lang="en-US" altLang="zh-TW" sz="2400" i="1" spc="60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2400" dirty="0">
                <a:latin typeface="Times New Roman"/>
                <a:cs typeface="Times New Roman"/>
              </a:rPr>
              <a:t> ) </a:t>
            </a:r>
            <a:endParaRPr lang="en-US" altLang="zh-TW" sz="2400" baseline="-24691" dirty="0"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spc="-90" dirty="0" smtClean="0">
                <a:latin typeface="Trebuchet MS"/>
                <a:cs typeface="Trebuchet MS"/>
              </a:rPr>
              <a:t>(</a:t>
            </a:r>
            <a:r>
              <a:rPr lang="zh-TW" altLang="en-US" sz="2800" spc="-90" dirty="0" smtClean="0">
                <a:latin typeface="Trebuchet MS"/>
                <a:cs typeface="Trebuchet MS"/>
              </a:rPr>
              <a:t>此處</a:t>
            </a:r>
            <a:r>
              <a:rPr lang="en-US" altLang="zh-TW" sz="2800" spc="-90" dirty="0" smtClean="0">
                <a:latin typeface="Trebuchet MS"/>
                <a:cs typeface="Trebuchet MS"/>
              </a:rPr>
              <a:t>log</a:t>
            </a:r>
            <a:r>
              <a:rPr lang="zh-TW" altLang="en-US" sz="2800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以</a:t>
            </a:r>
            <a:r>
              <a:rPr lang="en-US" altLang="zh-TW" sz="2800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lang="zh-TW" altLang="en-US" sz="2800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為底</a:t>
            </a:r>
            <a:r>
              <a:rPr lang="en-US" altLang="zh-TW" sz="2800" spc="-90" dirty="0" smtClean="0">
                <a:latin typeface="Trebuchet MS"/>
                <a:cs typeface="Trebuchet MS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altLang="zh-TW" sz="28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endParaRPr lang="en-US" altLang="zh-TW" sz="28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800" spc="-90" dirty="0" smtClean="0">
                <a:latin typeface="Trebuchet MS"/>
                <a:cs typeface="Trebuchet MS"/>
              </a:rPr>
              <a:t>1.</a:t>
            </a:r>
            <a:r>
              <a:rPr lang="zh-TW" altLang="en-US" sz="2800" spc="-90" dirty="0" smtClean="0">
                <a:latin typeface="Trebuchet MS"/>
                <a:cs typeface="Trebuchet MS"/>
              </a:rPr>
              <a:t>計算分支</a:t>
            </a:r>
            <a:r>
              <a:rPr lang="zh-TW" altLang="en-US" sz="2800" spc="-90" dirty="0">
                <a:latin typeface="Trebuchet MS"/>
                <a:cs typeface="Trebuchet MS"/>
              </a:rPr>
              <a:t>前的分布的信息</a:t>
            </a:r>
            <a:r>
              <a:rPr lang="zh-TW" altLang="en-US" sz="2800" spc="-90" dirty="0" smtClean="0">
                <a:latin typeface="Trebuchet MS"/>
                <a:cs typeface="Trebuchet MS"/>
              </a:rPr>
              <a:t>熵：</a:t>
            </a:r>
            <a:r>
              <a:rPr lang="zh-TW" altLang="en-US" sz="2800" dirty="0" smtClean="0">
                <a:solidFill>
                  <a:srgbClr val="0070C0"/>
                </a:solidFill>
                <a:sym typeface="Wingdings" panose="05000000000000000000" pitchFamily="2" charset="2"/>
              </a:rPr>
              <a:t>分支</a:t>
            </a:r>
            <a:r>
              <a:rPr lang="zh-TW" altLang="en-US" sz="2800" dirty="0">
                <a:solidFill>
                  <a:srgbClr val="0070C0"/>
                </a:solidFill>
                <a:sym typeface="Wingdings" panose="05000000000000000000" pitchFamily="2" charset="2"/>
              </a:rPr>
              <a:t>前有</a:t>
            </a:r>
            <a:r>
              <a:rPr lang="en-US" altLang="zh-TW" sz="2800" dirty="0">
                <a:solidFill>
                  <a:srgbClr val="0070C0"/>
                </a:solidFill>
                <a:sym typeface="Wingdings" panose="05000000000000000000" pitchFamily="2" charset="2"/>
              </a:rPr>
              <a:t>9</a:t>
            </a:r>
            <a:r>
              <a:rPr lang="zh-TW" altLang="en-US" sz="2800" dirty="0">
                <a:solidFill>
                  <a:srgbClr val="0070C0"/>
                </a:solidFill>
                <a:sym typeface="Wingdings" panose="05000000000000000000" pitchFamily="2" charset="2"/>
              </a:rPr>
              <a:t>個</a:t>
            </a:r>
            <a:r>
              <a:rPr lang="en-US" altLang="zh-TW" sz="2800" dirty="0">
                <a:solidFill>
                  <a:srgbClr val="0070C0"/>
                </a:solidFill>
                <a:sym typeface="Wingdings" panose="05000000000000000000" pitchFamily="2" charset="2"/>
              </a:rPr>
              <a:t>yes</a:t>
            </a:r>
            <a:r>
              <a:rPr lang="zh-TW" altLang="en-US" sz="2800" dirty="0">
                <a:solidFill>
                  <a:srgbClr val="0070C0"/>
                </a:solidFill>
                <a:sym typeface="Wingdings" panose="05000000000000000000" pitchFamily="2" charset="2"/>
              </a:rPr>
              <a:t>，</a:t>
            </a:r>
            <a:r>
              <a:rPr lang="en-US" altLang="zh-TW" sz="2800" dirty="0">
                <a:solidFill>
                  <a:srgbClr val="0070C0"/>
                </a:solidFill>
                <a:sym typeface="Wingdings" panose="05000000000000000000" pitchFamily="2" charset="2"/>
              </a:rPr>
              <a:t>5</a:t>
            </a:r>
            <a:r>
              <a:rPr lang="zh-TW" altLang="en-US" sz="2800" dirty="0">
                <a:solidFill>
                  <a:srgbClr val="0070C0"/>
                </a:solidFill>
                <a:sym typeface="Wingdings" panose="05000000000000000000" pitchFamily="2" charset="2"/>
              </a:rPr>
              <a:t>個</a:t>
            </a:r>
            <a:r>
              <a:rPr lang="en-US" altLang="zh-TW" sz="2800" dirty="0" smtClean="0">
                <a:solidFill>
                  <a:srgbClr val="0070C0"/>
                </a:solidFill>
                <a:sym typeface="Wingdings" panose="05000000000000000000" pitchFamily="2" charset="2"/>
              </a:rPr>
              <a:t>no</a:t>
            </a:r>
          </a:p>
          <a:p>
            <a:pPr marL="12700">
              <a:spcBef>
                <a:spcPts val="100"/>
              </a:spcBef>
            </a:pPr>
            <a:endParaRPr lang="en-US" altLang="zh-TW" sz="2800" dirty="0"/>
          </a:p>
          <a:p>
            <a:pPr marL="12700">
              <a:spcBef>
                <a:spcPts val="100"/>
              </a:spcBef>
            </a:pPr>
            <a:r>
              <a:rPr lang="en-US" altLang="zh-TW" sz="2800" dirty="0" smtClean="0"/>
              <a:t>info</a:t>
            </a:r>
            <a:r>
              <a:rPr lang="en-US" altLang="zh-TW" sz="2800" dirty="0"/>
              <a:t>([</a:t>
            </a:r>
            <a:r>
              <a:rPr lang="en-US" altLang="zh-TW" sz="2800" dirty="0">
                <a:solidFill>
                  <a:srgbClr val="0070C0"/>
                </a:solidFill>
              </a:rPr>
              <a:t>9</a:t>
            </a:r>
            <a:r>
              <a:rPr lang="en-US" altLang="zh-TW" sz="2800" dirty="0"/>
              <a:t>,</a:t>
            </a:r>
            <a:r>
              <a:rPr lang="en-US" altLang="zh-TW" sz="2800" dirty="0">
                <a:solidFill>
                  <a:srgbClr val="00B050"/>
                </a:solidFill>
              </a:rPr>
              <a:t>5</a:t>
            </a:r>
            <a:r>
              <a:rPr lang="en-US" altLang="zh-TW" sz="2800" dirty="0"/>
              <a:t>]) = </a:t>
            </a:r>
            <a:r>
              <a:rPr lang="en-US" altLang="zh-TW" sz="2800" dirty="0" smtClean="0"/>
              <a:t>-[</a:t>
            </a:r>
            <a:r>
              <a:rPr lang="en-US" altLang="zh-TW" sz="2800" dirty="0" smtClean="0">
                <a:solidFill>
                  <a:srgbClr val="0070C0"/>
                </a:solidFill>
              </a:rPr>
              <a:t>(</a:t>
            </a:r>
            <a:r>
              <a:rPr lang="en-US" altLang="zh-TW" sz="2800" dirty="0" smtClean="0">
                <a:solidFill>
                  <a:srgbClr val="0070C0"/>
                </a:solidFill>
              </a:rPr>
              <a:t>5/14) * log(5/14)</a:t>
            </a:r>
            <a:r>
              <a:rPr lang="en-US" altLang="zh-TW" sz="2800" dirty="0" smtClean="0"/>
              <a:t> + </a:t>
            </a:r>
            <a:r>
              <a:rPr lang="en-US" altLang="zh-TW" sz="2800" dirty="0" smtClean="0">
                <a:solidFill>
                  <a:srgbClr val="00B050"/>
                </a:solidFill>
              </a:rPr>
              <a:t>(9/14) * log (9/14</a:t>
            </a:r>
            <a:r>
              <a:rPr lang="en-US" altLang="zh-TW" sz="2800" dirty="0" smtClean="0">
                <a:solidFill>
                  <a:srgbClr val="00B050"/>
                </a:solidFill>
              </a:rPr>
              <a:t>)</a:t>
            </a:r>
            <a:r>
              <a:rPr lang="en-US" altLang="zh-TW" sz="2800" dirty="0" smtClean="0"/>
              <a:t>]=</a:t>
            </a:r>
          </a:p>
          <a:p>
            <a:pPr marL="12700">
              <a:spcBef>
                <a:spcPts val="100"/>
              </a:spcBef>
            </a:pPr>
            <a:r>
              <a:rPr lang="en-US" altLang="zh-TW" sz="2800" dirty="0" smtClean="0"/>
              <a:t>-[0.357 </a:t>
            </a:r>
            <a:r>
              <a:rPr lang="en-US" altLang="zh-TW" sz="2800" dirty="0" smtClean="0"/>
              <a:t>* </a:t>
            </a:r>
            <a:r>
              <a:rPr lang="en-US" altLang="zh-TW" sz="2800" dirty="0"/>
              <a:t>(</a:t>
            </a:r>
            <a:r>
              <a:rPr lang="en-US" altLang="zh-TW" sz="2800" dirty="0" smtClean="0"/>
              <a:t>-1.485) </a:t>
            </a:r>
            <a:r>
              <a:rPr lang="en-US" altLang="zh-TW" sz="2800" dirty="0"/>
              <a:t>+</a:t>
            </a:r>
            <a:r>
              <a:rPr lang="en-US" altLang="zh-TW" sz="2800" dirty="0" smtClean="0"/>
              <a:t> 0.643 * (-0.637)]= 0.940 </a:t>
            </a:r>
            <a:r>
              <a:rPr lang="en-US" altLang="zh-TW" sz="2800" dirty="0"/>
              <a:t>bits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 </a:t>
            </a:r>
            <a:endParaRPr lang="en-US" altLang="zh-TW" sz="2800" dirty="0" smtClean="0"/>
          </a:p>
        </p:txBody>
      </p:sp>
      <p:sp>
        <p:nvSpPr>
          <p:cNvPr id="3" name="矩形 2"/>
          <p:cNvSpPr/>
          <p:nvPr/>
        </p:nvSpPr>
        <p:spPr>
          <a:xfrm>
            <a:off x="381000" y="3889591"/>
            <a:ext cx="609600" cy="377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81000" y="4267200"/>
            <a:ext cx="609600" cy="61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322" y="3897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36714" y="4507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133600" y="3962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800" y="419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2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2690" y="3943950"/>
            <a:ext cx="476110" cy="856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81048" y="3889591"/>
            <a:ext cx="635360" cy="606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385896" y="4507469"/>
            <a:ext cx="6305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072698" y="4749632"/>
            <a:ext cx="2957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89721" y="531724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F1E84"/>
                </a:solidFill>
              </a:rPr>
              <a:t>子分支</a:t>
            </a:r>
            <a:r>
              <a:rPr lang="en-US" altLang="zh-TW" b="1" dirty="0" smtClean="0">
                <a:solidFill>
                  <a:srgbClr val="7F1E84"/>
                </a:solidFill>
              </a:rPr>
              <a:t>1</a:t>
            </a:r>
            <a:endParaRPr lang="zh-TW" altLang="en-US" b="1" dirty="0">
              <a:solidFill>
                <a:srgbClr val="7F1E84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93653" y="583042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F1E84"/>
                </a:solidFill>
              </a:rPr>
              <a:t>子分支</a:t>
            </a:r>
            <a:r>
              <a:rPr lang="en-US" altLang="zh-TW" b="1" dirty="0" smtClean="0">
                <a:solidFill>
                  <a:srgbClr val="7F1E84"/>
                </a:solidFill>
              </a:rPr>
              <a:t>2</a:t>
            </a:r>
            <a:endParaRPr lang="zh-TW" altLang="en-US" b="1" dirty="0">
              <a:solidFill>
                <a:srgbClr val="7F1E84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201636" y="615012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F1E84"/>
                </a:solidFill>
              </a:rPr>
              <a:t>子分支</a:t>
            </a:r>
            <a:r>
              <a:rPr lang="en-US" altLang="zh-TW" b="1" dirty="0" smtClean="0">
                <a:solidFill>
                  <a:srgbClr val="7F1E84"/>
                </a:solidFill>
              </a:rPr>
              <a:t>3</a:t>
            </a:r>
            <a:endParaRPr lang="zh-TW" altLang="en-US" b="1" dirty="0">
              <a:solidFill>
                <a:srgbClr val="7F1E84"/>
              </a:solidFill>
            </a:endParaRPr>
          </a:p>
        </p:txBody>
      </p:sp>
      <p:cxnSp>
        <p:nvCxnSpPr>
          <p:cNvPr id="7" name="直線單箭頭接點 6"/>
          <p:cNvCxnSpPr>
            <a:stCxn id="19" idx="2"/>
            <a:endCxn id="28" idx="0"/>
          </p:cNvCxnSpPr>
          <p:nvPr/>
        </p:nvCxnSpPr>
        <p:spPr>
          <a:xfrm>
            <a:off x="685800" y="4883582"/>
            <a:ext cx="1013" cy="4336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24" idx="2"/>
          </p:cNvCxnSpPr>
          <p:nvPr/>
        </p:nvCxnSpPr>
        <p:spPr>
          <a:xfrm>
            <a:off x="1590745" y="4800600"/>
            <a:ext cx="0" cy="1043608"/>
          </a:xfrm>
          <a:prstGeom prst="straightConnector1">
            <a:avLst/>
          </a:prstGeom>
          <a:ln>
            <a:solidFill>
              <a:srgbClr val="7F1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endCxn id="30" idx="0"/>
          </p:cNvCxnSpPr>
          <p:nvPr/>
        </p:nvCxnSpPr>
        <p:spPr>
          <a:xfrm>
            <a:off x="2698727" y="4883582"/>
            <a:ext cx="1" cy="1266543"/>
          </a:xfrm>
          <a:prstGeom prst="straightConnector1">
            <a:avLst/>
          </a:prstGeom>
          <a:ln>
            <a:solidFill>
              <a:srgbClr val="7F1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694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381000" y="2895600"/>
            <a:ext cx="2635408" cy="1987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43000" y="2347226"/>
            <a:ext cx="123804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0.247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377886" y="816014"/>
            <a:ext cx="612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首先，計算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outlook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的</a:t>
            </a:r>
            <a:r>
              <a:rPr lang="zh-TW" altLang="en-US" sz="2800" dirty="0">
                <a:latin typeface="Trebuchet MS"/>
                <a:cs typeface="Trebuchet MS"/>
              </a:rPr>
              <a:t>信息</a:t>
            </a:r>
            <a:r>
              <a:rPr lang="zh-TW" altLang="en-US" sz="2800" dirty="0" smtClean="0">
                <a:latin typeface="Trebuchet MS"/>
                <a:cs typeface="Trebuchet MS"/>
              </a:rPr>
              <a:t>增益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3242085" y="1290827"/>
            <a:ext cx="8851944" cy="4942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2.</a:t>
            </a:r>
            <a:r>
              <a:rPr lang="zh-TW" altLang="en-US" sz="2400" spc="-90" dirty="0" smtClean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後的分布的信息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</a:t>
            </a:r>
            <a:r>
              <a:rPr lang="zh-TW" altLang="en-US" sz="2400" spc="-90" dirty="0" smtClean="0">
                <a:latin typeface="Trebuchet MS"/>
                <a:cs typeface="Trebuchet MS"/>
              </a:rPr>
              <a:t>：</a:t>
            </a:r>
            <a:r>
              <a:rPr lang="zh-TW" altLang="en-US" sz="2400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各</a:t>
            </a:r>
            <a:r>
              <a:rPr lang="zh-TW" altLang="en-US" sz="2400" b="1" spc="-90" dirty="0" smtClean="0">
                <a:solidFill>
                  <a:srgbClr val="FF0000"/>
                </a:solidFill>
                <a:latin typeface="Trebuchet MS"/>
                <a:cs typeface="Trebuchet MS"/>
              </a:rPr>
              <a:t>分支權重</a:t>
            </a:r>
            <a:r>
              <a:rPr lang="zh-TW" altLang="en-US" sz="2400" spc="-90" dirty="0" smtClean="0">
                <a:latin typeface="Trebuchet MS"/>
                <a:cs typeface="Trebuchet MS"/>
              </a:rPr>
              <a:t>乘</a:t>
            </a:r>
            <a:r>
              <a:rPr lang="zh-TW" altLang="en-US" sz="2400" spc="-90" dirty="0" smtClean="0">
                <a:latin typeface="Trebuchet MS"/>
                <a:cs typeface="Trebuchet MS"/>
              </a:rPr>
              <a:t>上各分支信息熵的和</a:t>
            </a:r>
            <a:endParaRPr lang="en-US" altLang="zh-TW" sz="24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endParaRPr lang="en-US" altLang="zh-TW" sz="24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info</a:t>
            </a:r>
            <a:r>
              <a:rPr lang="en-US" altLang="zh-TW" sz="2400" dirty="0"/>
              <a:t>([</a:t>
            </a:r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r>
              <a:rPr lang="en-US" altLang="zh-TW" sz="2400" dirty="0"/>
              <a:t>,</a:t>
            </a:r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r>
              <a:rPr lang="en-US" altLang="zh-TW" sz="2400" dirty="0"/>
              <a:t>], </a:t>
            </a:r>
            <a:r>
              <a:rPr lang="en-US" altLang="zh-TW" sz="2400" dirty="0" smtClean="0"/>
              <a:t>[</a:t>
            </a:r>
            <a:r>
              <a:rPr lang="en-US" altLang="zh-TW" sz="2400" dirty="0" smtClean="0">
                <a:solidFill>
                  <a:srgbClr val="FF0000"/>
                </a:solidFill>
              </a:rPr>
              <a:t>4</a:t>
            </a:r>
            <a:r>
              <a:rPr lang="en-US" altLang="zh-TW" sz="2400" dirty="0" smtClean="0"/>
              <a:t>,</a:t>
            </a:r>
            <a:r>
              <a:rPr lang="en-US" altLang="zh-TW" sz="2400" dirty="0" smtClean="0">
                <a:solidFill>
                  <a:srgbClr val="FF0000"/>
                </a:solidFill>
              </a:rPr>
              <a:t>0</a:t>
            </a:r>
            <a:r>
              <a:rPr lang="en-US" altLang="zh-TW" sz="2400" dirty="0"/>
              <a:t>],[</a:t>
            </a:r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r>
              <a:rPr lang="en-US" altLang="zh-TW" sz="2400" dirty="0"/>
              <a:t>,</a:t>
            </a:r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r>
              <a:rPr lang="en-US" altLang="zh-TW" sz="2400" dirty="0"/>
              <a:t>]) = 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>
                <a:solidFill>
                  <a:srgbClr val="0070C0"/>
                </a:solidFill>
              </a:rPr>
              <a:t>分支</a:t>
            </a:r>
            <a:r>
              <a:rPr lang="en-US" altLang="zh-TW" sz="2400" dirty="0" smtClean="0">
                <a:solidFill>
                  <a:srgbClr val="0070C0"/>
                </a:solidFill>
              </a:rPr>
              <a:t>1</a:t>
            </a:r>
            <a:r>
              <a:rPr lang="zh-TW" altLang="en-US" sz="2400" dirty="0" smtClean="0">
                <a:solidFill>
                  <a:srgbClr val="0070C0"/>
                </a:solidFill>
              </a:rPr>
              <a:t>權重 </a:t>
            </a:r>
            <a:r>
              <a:rPr lang="zh-TW" altLang="en-US" sz="2400" dirty="0">
                <a:solidFill>
                  <a:srgbClr val="0070C0"/>
                </a:solidFill>
              </a:rPr>
              <a:t>* </a:t>
            </a:r>
            <a:r>
              <a:rPr lang="zh-TW" altLang="en-US" sz="2400" dirty="0" smtClean="0">
                <a:solidFill>
                  <a:srgbClr val="0070C0"/>
                </a:solidFill>
              </a:rPr>
              <a:t>分支</a:t>
            </a:r>
            <a:r>
              <a:rPr lang="en-US" altLang="zh-TW" sz="2400" dirty="0" smtClean="0">
                <a:solidFill>
                  <a:srgbClr val="0070C0"/>
                </a:solidFill>
              </a:rPr>
              <a:t>1</a:t>
            </a:r>
            <a:r>
              <a:rPr lang="zh-TW" altLang="en-US" sz="2400" dirty="0" smtClean="0">
                <a:solidFill>
                  <a:srgbClr val="0070C0"/>
                </a:solidFill>
              </a:rPr>
              <a:t>信息熵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+</a:t>
            </a:r>
            <a:r>
              <a:rPr lang="zh-TW" altLang="en-US" sz="2400" dirty="0" smtClean="0">
                <a:solidFill>
                  <a:srgbClr val="00B050"/>
                </a:solidFill>
              </a:rPr>
              <a:t>分支</a:t>
            </a:r>
            <a:r>
              <a:rPr lang="en-US" altLang="zh-TW" sz="2400" dirty="0" smtClean="0">
                <a:solidFill>
                  <a:srgbClr val="00B050"/>
                </a:solidFill>
              </a:rPr>
              <a:t>2</a:t>
            </a:r>
            <a:r>
              <a:rPr lang="zh-TW" altLang="en-US" sz="2400" dirty="0" smtClean="0">
                <a:solidFill>
                  <a:srgbClr val="00B050"/>
                </a:solidFill>
              </a:rPr>
              <a:t>權</a:t>
            </a:r>
            <a:r>
              <a:rPr lang="zh-TW" altLang="en-US" sz="2400" dirty="0">
                <a:solidFill>
                  <a:srgbClr val="00B050"/>
                </a:solidFill>
              </a:rPr>
              <a:t>重 * </a:t>
            </a:r>
            <a:r>
              <a:rPr lang="zh-TW" altLang="en-US" sz="2400" dirty="0" smtClean="0">
                <a:solidFill>
                  <a:srgbClr val="00B050"/>
                </a:solidFill>
              </a:rPr>
              <a:t>分支</a:t>
            </a:r>
            <a:r>
              <a:rPr lang="en-US" altLang="zh-TW" sz="2400" dirty="0" smtClean="0">
                <a:solidFill>
                  <a:srgbClr val="00B050"/>
                </a:solidFill>
              </a:rPr>
              <a:t>2</a:t>
            </a:r>
            <a:r>
              <a:rPr lang="zh-TW" altLang="en-US" sz="2400" dirty="0" smtClean="0">
                <a:solidFill>
                  <a:srgbClr val="00B050"/>
                </a:solidFill>
              </a:rPr>
              <a:t>信息</a:t>
            </a:r>
            <a:r>
              <a:rPr lang="zh-TW" altLang="en-US" sz="2400" dirty="0">
                <a:solidFill>
                  <a:srgbClr val="00B050"/>
                </a:solidFill>
              </a:rPr>
              <a:t>熵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+</a:t>
            </a:r>
            <a:r>
              <a:rPr lang="zh-TW" altLang="en-US" sz="2400" dirty="0" smtClean="0">
                <a:solidFill>
                  <a:schemeClr val="accent6"/>
                </a:solidFill>
              </a:rPr>
              <a:t>分支</a:t>
            </a:r>
            <a:r>
              <a:rPr lang="en-US" altLang="zh-TW" sz="2400" dirty="0" smtClean="0">
                <a:solidFill>
                  <a:schemeClr val="accent6"/>
                </a:solidFill>
              </a:rPr>
              <a:t>3</a:t>
            </a:r>
            <a:r>
              <a:rPr lang="zh-TW" altLang="en-US" sz="2400" dirty="0" smtClean="0">
                <a:solidFill>
                  <a:schemeClr val="accent6"/>
                </a:solidFill>
              </a:rPr>
              <a:t>權</a:t>
            </a:r>
            <a:r>
              <a:rPr lang="zh-TW" altLang="en-US" sz="2400" dirty="0">
                <a:solidFill>
                  <a:schemeClr val="accent6"/>
                </a:solidFill>
              </a:rPr>
              <a:t>重 * </a:t>
            </a:r>
            <a:r>
              <a:rPr lang="zh-TW" altLang="en-US" sz="2400" dirty="0" smtClean="0">
                <a:solidFill>
                  <a:schemeClr val="accent6"/>
                </a:solidFill>
              </a:rPr>
              <a:t>分支</a:t>
            </a:r>
            <a:r>
              <a:rPr lang="en-US" altLang="zh-TW" sz="2400" dirty="0" smtClean="0">
                <a:solidFill>
                  <a:schemeClr val="accent6"/>
                </a:solidFill>
              </a:rPr>
              <a:t>3</a:t>
            </a:r>
            <a:r>
              <a:rPr lang="zh-TW" altLang="en-US" sz="2400" dirty="0" smtClean="0">
                <a:solidFill>
                  <a:schemeClr val="accent6"/>
                </a:solidFill>
              </a:rPr>
              <a:t>信息熵</a:t>
            </a:r>
            <a:r>
              <a:rPr lang="en-US" altLang="zh-TW" sz="2400" dirty="0" smtClean="0"/>
              <a:t>)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-{</a:t>
            </a:r>
            <a:r>
              <a:rPr lang="en-US" altLang="zh-TW" sz="2400" dirty="0" smtClean="0">
                <a:solidFill>
                  <a:srgbClr val="0070C0"/>
                </a:solidFill>
              </a:rPr>
              <a:t>(</a:t>
            </a:r>
            <a:r>
              <a:rPr lang="en-US" altLang="zh-TW" sz="2400" dirty="0" smtClean="0">
                <a:solidFill>
                  <a:srgbClr val="0070C0"/>
                </a:solidFill>
              </a:rPr>
              <a:t>5/14)</a:t>
            </a:r>
            <a:r>
              <a:rPr lang="zh-TW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TW" sz="2400" dirty="0" smtClean="0">
                <a:solidFill>
                  <a:srgbClr val="0070C0"/>
                </a:solidFill>
              </a:rPr>
              <a:t>*</a:t>
            </a:r>
            <a:r>
              <a:rPr lang="zh-TW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TW" sz="2400" dirty="0" smtClean="0">
                <a:solidFill>
                  <a:srgbClr val="0070C0"/>
                </a:solidFill>
              </a:rPr>
              <a:t>[</a:t>
            </a:r>
            <a:r>
              <a:rPr lang="en-US" altLang="zh-TW" sz="2400" dirty="0" smtClean="0">
                <a:solidFill>
                  <a:srgbClr val="0070C0"/>
                </a:solidFill>
              </a:rPr>
              <a:t>2/5 </a:t>
            </a:r>
            <a:r>
              <a:rPr lang="en-US" altLang="zh-TW" sz="2400" dirty="0">
                <a:solidFill>
                  <a:srgbClr val="0070C0"/>
                </a:solidFill>
              </a:rPr>
              <a:t>*  log2(2/5)+3/5 * log2(3/5</a:t>
            </a:r>
            <a:r>
              <a:rPr lang="en-US" altLang="zh-TW" sz="2400" dirty="0" smtClean="0">
                <a:solidFill>
                  <a:srgbClr val="0070C0"/>
                </a:solidFill>
              </a:rPr>
              <a:t>)]</a:t>
            </a:r>
            <a:r>
              <a:rPr lang="en-US" altLang="zh-TW" sz="2400" dirty="0" smtClean="0"/>
              <a:t>+ </a:t>
            </a:r>
            <a:r>
              <a:rPr lang="en-US" altLang="zh-TW" sz="2400" dirty="0" smtClean="0">
                <a:solidFill>
                  <a:srgbClr val="00B050"/>
                </a:solidFill>
              </a:rPr>
              <a:t>(4/14</a:t>
            </a:r>
            <a:r>
              <a:rPr lang="en-US" altLang="zh-TW" sz="2400" dirty="0">
                <a:solidFill>
                  <a:srgbClr val="00B050"/>
                </a:solidFill>
              </a:rPr>
              <a:t>)</a:t>
            </a:r>
            <a:r>
              <a:rPr lang="en-US" altLang="zh-TW" sz="2400" dirty="0" smtClean="0">
                <a:solidFill>
                  <a:srgbClr val="00B050"/>
                </a:solidFill>
              </a:rPr>
              <a:t> </a:t>
            </a:r>
            <a:r>
              <a:rPr lang="en-US" altLang="zh-TW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>
                <a:solidFill>
                  <a:srgbClr val="00B050"/>
                </a:solidFill>
              </a:rPr>
              <a:t>[</a:t>
            </a:r>
            <a:r>
              <a:rPr lang="en-US" altLang="zh-TW" sz="2400" dirty="0" smtClean="0">
                <a:solidFill>
                  <a:srgbClr val="00B050"/>
                </a:solidFill>
              </a:rPr>
              <a:t>1 </a:t>
            </a:r>
            <a:r>
              <a:rPr lang="en-US" altLang="zh-TW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 smtClean="0">
                <a:solidFill>
                  <a:srgbClr val="00B050"/>
                </a:solidFill>
              </a:rPr>
              <a:t>log2(1)</a:t>
            </a:r>
            <a:r>
              <a:rPr lang="en-US" altLang="zh-TW" sz="2400" dirty="0">
                <a:solidFill>
                  <a:srgbClr val="00B050"/>
                </a:solidFill>
              </a:rPr>
              <a:t>]</a:t>
            </a:r>
            <a:r>
              <a:rPr lang="en-US" altLang="zh-TW" sz="2400" dirty="0" smtClean="0">
                <a:solidFill>
                  <a:srgbClr val="00B050"/>
                </a:solidFill>
              </a:rPr>
              <a:t> </a:t>
            </a:r>
            <a:r>
              <a:rPr lang="en-US" altLang="zh-TW" sz="2400" dirty="0"/>
              <a:t>+ </a:t>
            </a:r>
            <a:r>
              <a:rPr lang="en-US" altLang="zh-TW" sz="2400" dirty="0">
                <a:solidFill>
                  <a:schemeClr val="accent6"/>
                </a:solidFill>
              </a:rPr>
              <a:t>(5/14) </a:t>
            </a:r>
            <a:r>
              <a:rPr lang="en-US" altLang="zh-TW" sz="2400" dirty="0" smtClean="0">
                <a:solidFill>
                  <a:schemeClr val="accent6"/>
                </a:solidFill>
              </a:rPr>
              <a:t>*[3</a:t>
            </a:r>
            <a:r>
              <a:rPr lang="en-US" altLang="zh-TW" sz="2400" dirty="0" smtClean="0">
                <a:solidFill>
                  <a:schemeClr val="accent6"/>
                </a:solidFill>
              </a:rPr>
              <a:t>/5 </a:t>
            </a:r>
            <a:r>
              <a:rPr lang="en-US" altLang="zh-TW" sz="2400" dirty="0">
                <a:solidFill>
                  <a:schemeClr val="accent6"/>
                </a:solidFill>
              </a:rPr>
              <a:t>*  </a:t>
            </a:r>
            <a:r>
              <a:rPr lang="en-US" altLang="zh-TW" sz="2400" dirty="0" smtClean="0">
                <a:solidFill>
                  <a:schemeClr val="accent6"/>
                </a:solidFill>
              </a:rPr>
              <a:t>log2(3/5)+2/5 </a:t>
            </a:r>
            <a:r>
              <a:rPr lang="en-US" altLang="zh-TW" sz="2400" dirty="0">
                <a:solidFill>
                  <a:schemeClr val="accent6"/>
                </a:solidFill>
              </a:rPr>
              <a:t>* </a:t>
            </a:r>
            <a:r>
              <a:rPr lang="en-US" altLang="zh-TW" sz="2400" dirty="0" smtClean="0">
                <a:solidFill>
                  <a:schemeClr val="accent6"/>
                </a:solidFill>
              </a:rPr>
              <a:t>log2(2/5)]</a:t>
            </a:r>
            <a:r>
              <a:rPr lang="en-US" altLang="zh-TW" sz="2400" dirty="0" smtClean="0"/>
              <a:t>}</a:t>
            </a:r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= -[0.357</a:t>
            </a:r>
            <a:r>
              <a:rPr lang="zh-TW" altLang="en-US" sz="2400" dirty="0" smtClean="0"/>
              <a:t> * </a:t>
            </a:r>
            <a:r>
              <a:rPr lang="en-US" altLang="zh-TW" sz="2400" dirty="0" smtClean="0"/>
              <a:t>(-0.971)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+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+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0.357</a:t>
            </a:r>
            <a:r>
              <a:rPr lang="zh-TW" altLang="en-US" sz="2400" dirty="0"/>
              <a:t> * </a:t>
            </a:r>
            <a:r>
              <a:rPr lang="en-US" altLang="zh-TW" sz="2400" dirty="0"/>
              <a:t>(-0.971</a:t>
            </a:r>
            <a:r>
              <a:rPr lang="en-US" altLang="zh-TW" sz="2400" dirty="0" smtClean="0"/>
              <a:t>)]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=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0.693</a:t>
            </a:r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>
                <a:latin typeface="Trebuchet MS"/>
                <a:cs typeface="Trebuchet MS"/>
              </a:rPr>
              <a:t>3.</a:t>
            </a:r>
            <a:r>
              <a:rPr lang="zh-TW" altLang="en-US" sz="2400" dirty="0" smtClean="0">
                <a:latin typeface="Trebuchet MS"/>
                <a:cs typeface="Trebuchet MS"/>
              </a:rPr>
              <a:t>計算信息</a:t>
            </a:r>
            <a:r>
              <a:rPr lang="zh-TW" altLang="en-US" sz="2400" dirty="0">
                <a:latin typeface="Trebuchet MS"/>
                <a:cs typeface="Trebuchet MS"/>
              </a:rPr>
              <a:t>增益</a:t>
            </a:r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分支前的分布的信息熵</a:t>
            </a:r>
            <a:r>
              <a:rPr lang="en-US" altLang="zh-TW" sz="2400" spc="-105" dirty="0">
                <a:latin typeface="Trebuchet MS"/>
                <a:cs typeface="Trebuchet MS"/>
              </a:rPr>
              <a:t>)</a:t>
            </a:r>
            <a:r>
              <a:rPr lang="zh-TW" altLang="en-US" sz="2400" spc="-120" dirty="0">
                <a:latin typeface="Trebuchet MS"/>
                <a:cs typeface="Trebuchet MS"/>
              </a:rPr>
              <a:t> </a:t>
            </a:r>
            <a:r>
              <a:rPr lang="en-US" altLang="zh-TW" sz="2400" spc="260" dirty="0">
                <a:latin typeface="Trebuchet MS"/>
                <a:cs typeface="Trebuchet MS"/>
              </a:rPr>
              <a:t>–</a:t>
            </a:r>
            <a:r>
              <a:rPr lang="zh-TW" altLang="en-US" sz="2400" spc="-140" dirty="0">
                <a:latin typeface="Trebuchet MS"/>
                <a:cs typeface="Trebuchet MS"/>
              </a:rPr>
              <a:t> </a:t>
            </a:r>
            <a:r>
              <a:rPr lang="en-US" altLang="zh-TW" sz="2400" spc="-90" dirty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分支後的分布的信息熵</a:t>
            </a:r>
            <a:r>
              <a:rPr lang="en-US" altLang="zh-TW" sz="2400" spc="-130" dirty="0">
                <a:latin typeface="Trebuchet MS"/>
                <a:cs typeface="Trebuchet MS"/>
              </a:rPr>
              <a:t>)</a:t>
            </a:r>
            <a:endParaRPr lang="en-US" altLang="zh-TW" sz="24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dirty="0" smtClean="0"/>
              <a:t>0.940 - 0.693 = 0.247bits</a:t>
            </a:r>
            <a:endParaRPr lang="zh-TW" altLang="en-US" sz="3600" dirty="0">
              <a:latin typeface="Trebuchet MS"/>
              <a:cs typeface="Trebuchet M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3889591"/>
            <a:ext cx="609600" cy="377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81000" y="4267200"/>
            <a:ext cx="609600" cy="61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322" y="3897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36714" y="4507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133600" y="3962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800" y="419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2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2690" y="3943950"/>
            <a:ext cx="476110" cy="856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81048" y="3889591"/>
            <a:ext cx="635360" cy="606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385896" y="4507469"/>
            <a:ext cx="6305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072698" y="4749632"/>
            <a:ext cx="2957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89721" y="53172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F1E84"/>
                </a:solidFill>
              </a:rPr>
              <a:t>分支</a:t>
            </a:r>
            <a:r>
              <a:rPr lang="en-US" altLang="zh-TW" b="1" dirty="0" smtClean="0">
                <a:solidFill>
                  <a:srgbClr val="7F1E84"/>
                </a:solidFill>
              </a:rPr>
              <a:t>1</a:t>
            </a:r>
            <a:endParaRPr lang="zh-TW" altLang="en-US" b="1" dirty="0">
              <a:solidFill>
                <a:srgbClr val="7F1E84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93653" y="58304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F1E84"/>
                </a:solidFill>
              </a:rPr>
              <a:t>分支</a:t>
            </a:r>
            <a:r>
              <a:rPr lang="en-US" altLang="zh-TW" b="1" dirty="0" smtClean="0">
                <a:solidFill>
                  <a:srgbClr val="7F1E84"/>
                </a:solidFill>
              </a:rPr>
              <a:t>2</a:t>
            </a:r>
            <a:endParaRPr lang="zh-TW" altLang="en-US" b="1" dirty="0">
              <a:solidFill>
                <a:srgbClr val="7F1E84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201636" y="61501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7F1E84"/>
                </a:solidFill>
              </a:rPr>
              <a:t>分支</a:t>
            </a:r>
            <a:r>
              <a:rPr lang="en-US" altLang="zh-TW" b="1" dirty="0" smtClean="0">
                <a:solidFill>
                  <a:srgbClr val="7F1E84"/>
                </a:solidFill>
              </a:rPr>
              <a:t>3</a:t>
            </a:r>
            <a:endParaRPr lang="zh-TW" altLang="en-US" b="1" dirty="0">
              <a:solidFill>
                <a:srgbClr val="7F1E84"/>
              </a:solidFill>
            </a:endParaRPr>
          </a:p>
        </p:txBody>
      </p:sp>
      <p:cxnSp>
        <p:nvCxnSpPr>
          <p:cNvPr id="7" name="直線單箭頭接點 6"/>
          <p:cNvCxnSpPr>
            <a:stCxn id="19" idx="2"/>
            <a:endCxn id="28" idx="0"/>
          </p:cNvCxnSpPr>
          <p:nvPr/>
        </p:nvCxnSpPr>
        <p:spPr>
          <a:xfrm>
            <a:off x="685800" y="4883582"/>
            <a:ext cx="1013" cy="4336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24" idx="2"/>
          </p:cNvCxnSpPr>
          <p:nvPr/>
        </p:nvCxnSpPr>
        <p:spPr>
          <a:xfrm>
            <a:off x="1590745" y="4800600"/>
            <a:ext cx="0" cy="1043608"/>
          </a:xfrm>
          <a:prstGeom prst="straightConnector1">
            <a:avLst/>
          </a:prstGeom>
          <a:ln>
            <a:solidFill>
              <a:srgbClr val="7F1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endCxn id="30" idx="0"/>
          </p:cNvCxnSpPr>
          <p:nvPr/>
        </p:nvCxnSpPr>
        <p:spPr>
          <a:xfrm>
            <a:off x="2698727" y="4883582"/>
            <a:ext cx="1" cy="1266543"/>
          </a:xfrm>
          <a:prstGeom prst="straightConnector1">
            <a:avLst/>
          </a:prstGeom>
          <a:ln>
            <a:solidFill>
              <a:srgbClr val="7F1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166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6" name="object 6"/>
          <p:cNvSpPr/>
          <p:nvPr/>
        </p:nvSpPr>
        <p:spPr>
          <a:xfrm>
            <a:off x="838200" y="2514600"/>
            <a:ext cx="1546480" cy="266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93280" y="2057400"/>
            <a:ext cx="1330613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0.048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688340" y="942766"/>
            <a:ext cx="612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計算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windy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的</a:t>
            </a:r>
            <a:r>
              <a:rPr lang="zh-TW" altLang="en-US" sz="2800" dirty="0">
                <a:latin typeface="Trebuchet MS"/>
                <a:cs typeface="Trebuchet MS"/>
              </a:rPr>
              <a:t>信息增益</a:t>
            </a:r>
          </a:p>
        </p:txBody>
      </p:sp>
      <p:sp>
        <p:nvSpPr>
          <p:cNvPr id="13" name="object 3"/>
          <p:cNvSpPr txBox="1"/>
          <p:nvPr/>
        </p:nvSpPr>
        <p:spPr>
          <a:xfrm>
            <a:off x="3124200" y="1438676"/>
            <a:ext cx="8915400" cy="509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1600" dirty="0">
                <a:latin typeface="Times New Roman"/>
                <a:cs typeface="Times New Roman"/>
              </a:rPr>
              <a:t>公式</a:t>
            </a:r>
            <a:r>
              <a:rPr lang="en-US" altLang="zh-TW" sz="1600" dirty="0">
                <a:latin typeface="Times New Roman"/>
                <a:cs typeface="Times New Roman"/>
              </a:rPr>
              <a:t>Entropy(</a:t>
            </a:r>
            <a:r>
              <a:rPr lang="zh-TW" altLang="en-US" sz="1600" dirty="0">
                <a:latin typeface="Times New Roman"/>
                <a:cs typeface="Times New Roman"/>
              </a:rPr>
              <a:t>熵</a:t>
            </a:r>
            <a:r>
              <a:rPr lang="en-US" altLang="zh-TW" sz="1600" dirty="0">
                <a:latin typeface="Times New Roman"/>
                <a:cs typeface="Times New Roman"/>
              </a:rPr>
              <a:t>)( </a:t>
            </a:r>
            <a:r>
              <a:rPr lang="en-US" altLang="zh-TW" sz="1600" i="1" spc="-30" dirty="0">
                <a:latin typeface="Times New Roman"/>
                <a:cs typeface="Times New Roman"/>
              </a:rPr>
              <a:t>p</a:t>
            </a:r>
            <a:r>
              <a:rPr lang="en-US" altLang="zh-TW" sz="1600" spc="-44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Times New Roman"/>
                <a:cs typeface="Times New Roman"/>
              </a:rPr>
              <a:t>, </a:t>
            </a:r>
            <a:r>
              <a:rPr lang="en-US" altLang="zh-TW" sz="1600" i="1" spc="50" dirty="0">
                <a:latin typeface="Times New Roman"/>
                <a:cs typeface="Times New Roman"/>
              </a:rPr>
              <a:t>p</a:t>
            </a:r>
            <a:r>
              <a:rPr lang="en-US" altLang="zh-TW" sz="1600" spc="75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,...,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75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dirty="0">
                <a:latin typeface="Times New Roman"/>
                <a:cs typeface="Times New Roman"/>
              </a:rPr>
              <a:t>) </a:t>
            </a:r>
            <a:r>
              <a:rPr lang="en-US" altLang="zh-TW" sz="1600" dirty="0">
                <a:latin typeface="Symbol"/>
                <a:cs typeface="Symbol"/>
              </a:rPr>
              <a:t>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</a:t>
            </a:r>
            <a:r>
              <a:rPr lang="en-US" altLang="zh-TW" sz="1600" dirty="0">
                <a:latin typeface="Times New Roman"/>
                <a:cs typeface="Times New Roman"/>
              </a:rPr>
              <a:t>log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1600" spc="60" dirty="0">
                <a:latin typeface="Times New Roman"/>
                <a:cs typeface="Times New Roman"/>
              </a:rPr>
              <a:t>log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...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spc="40" dirty="0" err="1" smtClean="0">
                <a:latin typeface="Times New Roman"/>
                <a:cs typeface="Times New Roman"/>
              </a:rPr>
              <a:t>log</a:t>
            </a:r>
            <a:r>
              <a:rPr lang="en-US" altLang="zh-TW" sz="1600" i="1" spc="40" dirty="0" err="1" smtClean="0">
                <a:latin typeface="Times New Roman"/>
                <a:cs typeface="Times New Roman"/>
              </a:rPr>
              <a:t>p</a:t>
            </a:r>
            <a:r>
              <a:rPr lang="en-US" altLang="zh-TW" sz="1600" i="1" spc="60" baseline="-24691" dirty="0" err="1" smtClean="0">
                <a:latin typeface="Times New Roman"/>
                <a:cs typeface="Times New Roman"/>
              </a:rPr>
              <a:t>n</a:t>
            </a:r>
            <a:r>
              <a:rPr lang="en-US" altLang="zh-TW" sz="1600" dirty="0" smtClean="0">
                <a:latin typeface="Symbol"/>
                <a:cs typeface="Symbol"/>
              </a:rPr>
              <a:t>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(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</a:t>
            </a:r>
            <a:r>
              <a:rPr lang="en-US" altLang="zh-TW" sz="1600" dirty="0">
                <a:latin typeface="Times New Roman"/>
                <a:cs typeface="Times New Roman"/>
              </a:rPr>
              <a:t>log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Symbol"/>
                <a:cs typeface="Times New Roman"/>
              </a:rPr>
              <a:t>+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1600" spc="60" dirty="0">
                <a:latin typeface="Times New Roman"/>
                <a:cs typeface="Times New Roman"/>
              </a:rPr>
              <a:t>log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... </a:t>
            </a:r>
            <a:r>
              <a:rPr lang="en-US" altLang="zh-TW" sz="1600" dirty="0">
                <a:latin typeface="Symbol"/>
                <a:cs typeface="Times New Roman"/>
              </a:rPr>
              <a:t>+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spc="40" dirty="0" err="1">
                <a:latin typeface="Times New Roman"/>
                <a:cs typeface="Times New Roman"/>
              </a:rPr>
              <a:t>log</a:t>
            </a:r>
            <a:r>
              <a:rPr lang="en-US" altLang="zh-TW" sz="1600" i="1" spc="4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60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dirty="0">
                <a:latin typeface="Times New Roman"/>
                <a:cs typeface="Times New Roman"/>
              </a:rPr>
              <a:t> ) </a:t>
            </a:r>
            <a:endParaRPr lang="en-US" altLang="zh-TW" sz="1600" baseline="-24691" dirty="0"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1600" spc="-90" dirty="0">
                <a:latin typeface="Trebuchet MS"/>
                <a:cs typeface="Trebuchet MS"/>
              </a:rPr>
              <a:t>(</a:t>
            </a:r>
            <a:r>
              <a:rPr lang="zh-TW" altLang="en-US" sz="1600" spc="-90" dirty="0">
                <a:latin typeface="Trebuchet MS"/>
                <a:cs typeface="Trebuchet MS"/>
              </a:rPr>
              <a:t>此處</a:t>
            </a:r>
            <a:r>
              <a:rPr lang="en-US" altLang="zh-TW" sz="1600" spc="-90" dirty="0">
                <a:latin typeface="Trebuchet MS"/>
                <a:cs typeface="Trebuchet MS"/>
              </a:rPr>
              <a:t>log</a:t>
            </a:r>
            <a:r>
              <a:rPr lang="zh-TW" altLang="en-US" sz="1600" spc="-90" dirty="0">
                <a:solidFill>
                  <a:srgbClr val="FF0000"/>
                </a:solidFill>
                <a:latin typeface="Trebuchet MS"/>
                <a:cs typeface="Trebuchet MS"/>
              </a:rPr>
              <a:t>以</a:t>
            </a:r>
            <a:r>
              <a:rPr lang="en-US" altLang="zh-TW" sz="1600" spc="-90" dirty="0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lang="zh-TW" altLang="en-US" sz="1600" spc="-90" dirty="0">
                <a:solidFill>
                  <a:srgbClr val="FF0000"/>
                </a:solidFill>
                <a:latin typeface="Trebuchet MS"/>
                <a:cs typeface="Trebuchet MS"/>
              </a:rPr>
              <a:t>為底</a:t>
            </a:r>
            <a:r>
              <a:rPr lang="en-US" altLang="zh-TW" sz="1600" spc="-90" dirty="0">
                <a:latin typeface="Trebuchet MS"/>
                <a:cs typeface="Trebuchet MS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altLang="zh-TW" sz="24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1.</a:t>
            </a:r>
            <a:r>
              <a:rPr lang="zh-TW" altLang="en-US" sz="2400" spc="-90" dirty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前的分布的信息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</a:t>
            </a:r>
            <a:r>
              <a:rPr lang="zh-TW" altLang="en-US" sz="2400" spc="-90" dirty="0">
                <a:latin typeface="Trebuchet MS"/>
                <a:cs typeface="Trebuchet MS"/>
              </a:rPr>
              <a:t>：</a:t>
            </a:r>
            <a:endParaRPr lang="en-US" altLang="zh-TW" sz="2400" dirty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info</a:t>
            </a:r>
            <a:r>
              <a:rPr lang="en-US" altLang="zh-TW" sz="2400" dirty="0"/>
              <a:t>([9,5]) = </a:t>
            </a:r>
            <a:r>
              <a:rPr lang="en-US" altLang="zh-TW" sz="2400" dirty="0" smtClean="0"/>
              <a:t>0.940 </a:t>
            </a:r>
            <a:r>
              <a:rPr lang="en-US" altLang="zh-TW" sz="2400" dirty="0"/>
              <a:t>bits</a:t>
            </a:r>
            <a:r>
              <a:rPr lang="en-US" altLang="zh-TW" sz="2400" dirty="0" smtClean="0"/>
              <a:t>.</a:t>
            </a:r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2.</a:t>
            </a:r>
            <a:r>
              <a:rPr lang="zh-TW" altLang="en-US" sz="2400" spc="-90" dirty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後的分布的信息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熵：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/>
              <a:t>info</a:t>
            </a:r>
            <a:r>
              <a:rPr lang="en-US" altLang="zh-TW" sz="2400" dirty="0" smtClean="0"/>
              <a:t>(</a:t>
            </a:r>
            <a:r>
              <a:rPr lang="en-US" altLang="zh-TW" sz="2400" dirty="0" smtClean="0">
                <a:solidFill>
                  <a:srgbClr val="0070C0"/>
                </a:solidFill>
              </a:rPr>
              <a:t>[6,2]</a:t>
            </a:r>
            <a:r>
              <a:rPr lang="en-US" altLang="zh-TW" sz="2400" dirty="0" smtClean="0"/>
              <a:t>, </a:t>
            </a:r>
            <a:r>
              <a:rPr lang="en-US" altLang="zh-TW" sz="2400" dirty="0" smtClean="0">
                <a:solidFill>
                  <a:srgbClr val="00B050"/>
                </a:solidFill>
              </a:rPr>
              <a:t>[3,3]</a:t>
            </a:r>
            <a:r>
              <a:rPr lang="en-US" altLang="zh-TW" sz="2400" dirty="0" smtClean="0"/>
              <a:t>) </a:t>
            </a:r>
            <a:r>
              <a:rPr lang="en-US" altLang="zh-TW" sz="2400" dirty="0" smtClean="0"/>
              <a:t>=</a:t>
            </a:r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-{</a:t>
            </a:r>
            <a:r>
              <a:rPr lang="en-US" altLang="zh-TW" sz="2400" dirty="0" smtClean="0">
                <a:solidFill>
                  <a:srgbClr val="0070C0"/>
                </a:solidFill>
              </a:rPr>
              <a:t>(8/14) </a:t>
            </a:r>
            <a:r>
              <a:rPr lang="zh-TW" altLang="en-US" sz="2400" dirty="0" smtClean="0">
                <a:solidFill>
                  <a:srgbClr val="0070C0"/>
                </a:solidFill>
              </a:rPr>
              <a:t>* </a:t>
            </a:r>
            <a:r>
              <a:rPr lang="en-US" altLang="zh-TW" sz="2400" dirty="0">
                <a:solidFill>
                  <a:srgbClr val="0070C0"/>
                </a:solidFill>
              </a:rPr>
              <a:t>[</a:t>
            </a:r>
            <a:r>
              <a:rPr lang="en-US" altLang="zh-TW" sz="2400" dirty="0" smtClean="0">
                <a:solidFill>
                  <a:srgbClr val="0070C0"/>
                </a:solidFill>
              </a:rPr>
              <a:t>6/8 </a:t>
            </a:r>
            <a:r>
              <a:rPr lang="zh-TW" altLang="en-US" sz="2400" dirty="0" smtClean="0">
                <a:solidFill>
                  <a:srgbClr val="0070C0"/>
                </a:solidFill>
              </a:rPr>
              <a:t>* </a:t>
            </a:r>
            <a:r>
              <a:rPr lang="en-US" altLang="zh-TW" sz="2400" dirty="0" smtClean="0">
                <a:solidFill>
                  <a:srgbClr val="0070C0"/>
                </a:solidFill>
              </a:rPr>
              <a:t>log(6/8) + 2/8 </a:t>
            </a:r>
            <a:r>
              <a:rPr lang="zh-TW" altLang="en-US" sz="2400" dirty="0" smtClean="0">
                <a:solidFill>
                  <a:srgbClr val="0070C0"/>
                </a:solidFill>
              </a:rPr>
              <a:t>* </a:t>
            </a:r>
            <a:r>
              <a:rPr lang="en-US" altLang="zh-TW" sz="2400" dirty="0" smtClean="0">
                <a:solidFill>
                  <a:srgbClr val="0070C0"/>
                </a:solidFill>
              </a:rPr>
              <a:t>log(2/8)] </a:t>
            </a:r>
            <a:r>
              <a:rPr lang="en-US" altLang="zh-TW" sz="2400" dirty="0" smtClean="0"/>
              <a:t>+</a:t>
            </a:r>
            <a:r>
              <a:rPr lang="zh-TW" altLang="en-US" sz="2400" dirty="0"/>
              <a:t> </a:t>
            </a:r>
            <a:r>
              <a:rPr lang="en-US" altLang="zh-TW" sz="2400" dirty="0" smtClean="0">
                <a:solidFill>
                  <a:srgbClr val="00B050"/>
                </a:solidFill>
              </a:rPr>
              <a:t>(</a:t>
            </a:r>
            <a:r>
              <a:rPr lang="en-US" altLang="zh-TW" sz="2400" dirty="0" smtClean="0">
                <a:solidFill>
                  <a:srgbClr val="00B050"/>
                </a:solidFill>
              </a:rPr>
              <a:t>6/14) </a:t>
            </a:r>
            <a:r>
              <a:rPr lang="zh-TW" altLang="en-US" sz="2400" dirty="0" smtClean="0">
                <a:solidFill>
                  <a:srgbClr val="00B050"/>
                </a:solidFill>
              </a:rPr>
              <a:t>* </a:t>
            </a:r>
            <a:r>
              <a:rPr lang="en-US" altLang="zh-TW" sz="2400" dirty="0">
                <a:solidFill>
                  <a:srgbClr val="00B050"/>
                </a:solidFill>
              </a:rPr>
              <a:t>[</a:t>
            </a:r>
            <a:r>
              <a:rPr lang="en-US" altLang="zh-TW" sz="2400" dirty="0" smtClean="0">
                <a:solidFill>
                  <a:srgbClr val="00B050"/>
                </a:solidFill>
              </a:rPr>
              <a:t>3/6 * log(3/6) + 3/6 * log(3/6)]</a:t>
            </a:r>
            <a:r>
              <a:rPr lang="en-US" altLang="zh-TW" sz="2400" dirty="0" smtClean="0"/>
              <a:t>} =  -[0.571 * (- 0.811) + 0.429 * (-1)] = 0.892bits 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3.</a:t>
            </a:r>
            <a:r>
              <a:rPr lang="zh-TW" altLang="en-US" sz="2400" spc="-90" dirty="0" smtClean="0">
                <a:latin typeface="Trebuchet MS"/>
                <a:cs typeface="Trebuchet MS"/>
              </a:rPr>
              <a:t>計算信息增益</a:t>
            </a:r>
            <a:endParaRPr lang="en-US" altLang="zh-TW" sz="24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分支前的分布的信息熵</a:t>
            </a:r>
            <a:r>
              <a:rPr lang="en-US" altLang="zh-TW" sz="2400" spc="-105" dirty="0">
                <a:latin typeface="Trebuchet MS"/>
                <a:cs typeface="Trebuchet MS"/>
              </a:rPr>
              <a:t>)</a:t>
            </a:r>
            <a:r>
              <a:rPr lang="zh-TW" altLang="en-US" sz="2400" spc="-120" dirty="0">
                <a:latin typeface="Trebuchet MS"/>
                <a:cs typeface="Trebuchet MS"/>
              </a:rPr>
              <a:t> </a:t>
            </a:r>
            <a:r>
              <a:rPr lang="en-US" altLang="zh-TW" sz="2400" spc="260" dirty="0">
                <a:latin typeface="Trebuchet MS"/>
                <a:cs typeface="Trebuchet MS"/>
              </a:rPr>
              <a:t>–</a:t>
            </a:r>
            <a:r>
              <a:rPr lang="zh-TW" altLang="en-US" sz="2400" spc="-140" dirty="0">
                <a:latin typeface="Trebuchet MS"/>
                <a:cs typeface="Trebuchet MS"/>
              </a:rPr>
              <a:t> </a:t>
            </a:r>
            <a:r>
              <a:rPr lang="en-US" altLang="zh-TW" sz="2400" spc="-90" dirty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分支後的分布的信息熵</a:t>
            </a:r>
            <a:r>
              <a:rPr lang="en-US" altLang="zh-TW" sz="2400" spc="-130" dirty="0">
                <a:latin typeface="Trebuchet MS"/>
                <a:cs typeface="Trebuchet MS"/>
              </a:rPr>
              <a:t>)</a:t>
            </a:r>
            <a:endParaRPr lang="en-US" altLang="zh-TW" sz="24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dirty="0" smtClean="0"/>
              <a:t>0.940 </a:t>
            </a:r>
            <a:r>
              <a:rPr lang="en-US" altLang="zh-TW" sz="2400" dirty="0"/>
              <a:t>-</a:t>
            </a:r>
            <a:r>
              <a:rPr lang="en-US" altLang="zh-TW" sz="2400" dirty="0" smtClean="0"/>
              <a:t> 0.892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0.048bits</a:t>
            </a:r>
            <a:endParaRPr lang="zh-TW" altLang="en-US" sz="3600" dirty="0">
              <a:latin typeface="Trebuchet MS"/>
              <a:cs typeface="Trebuchet M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9302" y="3589452"/>
            <a:ext cx="578498" cy="113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70857" y="4724400"/>
            <a:ext cx="609600" cy="377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52932" y="3772037"/>
            <a:ext cx="631747" cy="571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752931" y="4343400"/>
            <a:ext cx="631748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97301" y="416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9980" y="4728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407985" y="3873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25426" y="4530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5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9" name="object 9"/>
          <p:cNvSpPr/>
          <p:nvPr/>
        </p:nvSpPr>
        <p:spPr>
          <a:xfrm>
            <a:off x="1143000" y="2362200"/>
            <a:ext cx="1512776" cy="2359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81228" y="1905000"/>
            <a:ext cx="1307502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0.152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688340" y="942766"/>
            <a:ext cx="612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計算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humidity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的</a:t>
            </a:r>
            <a:r>
              <a:rPr lang="zh-TW" altLang="en-US" sz="2800" dirty="0">
                <a:latin typeface="Trebuchet MS"/>
                <a:cs typeface="Trebuchet MS"/>
              </a:rPr>
              <a:t>信息增益</a:t>
            </a:r>
          </a:p>
        </p:txBody>
      </p:sp>
      <p:sp>
        <p:nvSpPr>
          <p:cNvPr id="13" name="object 3"/>
          <p:cNvSpPr txBox="1"/>
          <p:nvPr/>
        </p:nvSpPr>
        <p:spPr>
          <a:xfrm>
            <a:off x="3259494" y="1497314"/>
            <a:ext cx="8915400" cy="509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1600" dirty="0">
                <a:latin typeface="Times New Roman"/>
                <a:cs typeface="Times New Roman"/>
              </a:rPr>
              <a:t>公式</a:t>
            </a:r>
            <a:r>
              <a:rPr lang="en-US" altLang="zh-TW" sz="1600" dirty="0">
                <a:latin typeface="Times New Roman"/>
                <a:cs typeface="Times New Roman"/>
              </a:rPr>
              <a:t>Entropy(</a:t>
            </a:r>
            <a:r>
              <a:rPr lang="zh-TW" altLang="en-US" sz="1600" dirty="0">
                <a:latin typeface="Times New Roman"/>
                <a:cs typeface="Times New Roman"/>
              </a:rPr>
              <a:t>熵</a:t>
            </a:r>
            <a:r>
              <a:rPr lang="en-US" altLang="zh-TW" sz="1600" dirty="0">
                <a:latin typeface="Times New Roman"/>
                <a:cs typeface="Times New Roman"/>
              </a:rPr>
              <a:t>)( </a:t>
            </a:r>
            <a:r>
              <a:rPr lang="en-US" altLang="zh-TW" sz="1600" i="1" spc="-30" dirty="0">
                <a:latin typeface="Times New Roman"/>
                <a:cs typeface="Times New Roman"/>
              </a:rPr>
              <a:t>p</a:t>
            </a:r>
            <a:r>
              <a:rPr lang="en-US" altLang="zh-TW" sz="1600" spc="-44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Times New Roman"/>
                <a:cs typeface="Times New Roman"/>
              </a:rPr>
              <a:t>, </a:t>
            </a:r>
            <a:r>
              <a:rPr lang="en-US" altLang="zh-TW" sz="1600" i="1" spc="50" dirty="0">
                <a:latin typeface="Times New Roman"/>
                <a:cs typeface="Times New Roman"/>
              </a:rPr>
              <a:t>p</a:t>
            </a:r>
            <a:r>
              <a:rPr lang="en-US" altLang="zh-TW" sz="1600" spc="75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,...,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75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dirty="0">
                <a:latin typeface="Times New Roman"/>
                <a:cs typeface="Times New Roman"/>
              </a:rPr>
              <a:t>) </a:t>
            </a:r>
            <a:r>
              <a:rPr lang="en-US" altLang="zh-TW" sz="1600" dirty="0">
                <a:latin typeface="Symbol"/>
                <a:cs typeface="Symbol"/>
              </a:rPr>
              <a:t>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</a:t>
            </a:r>
            <a:r>
              <a:rPr lang="en-US" altLang="zh-TW" sz="1600" dirty="0">
                <a:latin typeface="Times New Roman"/>
                <a:cs typeface="Times New Roman"/>
              </a:rPr>
              <a:t>log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1600" spc="60" dirty="0">
                <a:latin typeface="Times New Roman"/>
                <a:cs typeface="Times New Roman"/>
              </a:rPr>
              <a:t>log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...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spc="40" dirty="0" err="1">
                <a:latin typeface="Times New Roman"/>
                <a:cs typeface="Times New Roman"/>
              </a:rPr>
              <a:t>log</a:t>
            </a:r>
            <a:r>
              <a:rPr lang="en-US" altLang="zh-TW" sz="1600" i="1" spc="4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60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dirty="0">
                <a:latin typeface="Symbol"/>
                <a:cs typeface="Symbol"/>
              </a:rPr>
              <a:t> </a:t>
            </a:r>
            <a:r>
              <a:rPr lang="en-US" altLang="zh-TW" sz="1600" dirty="0">
                <a:latin typeface="Times New Roman"/>
                <a:cs typeface="Times New Roman"/>
              </a:rPr>
              <a:t> (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</a:t>
            </a:r>
            <a:r>
              <a:rPr lang="en-US" altLang="zh-TW" sz="1600" dirty="0">
                <a:latin typeface="Times New Roman"/>
                <a:cs typeface="Times New Roman"/>
              </a:rPr>
              <a:t>log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Symbol"/>
                <a:cs typeface="Times New Roman"/>
              </a:rPr>
              <a:t>+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1600" spc="60" dirty="0">
                <a:latin typeface="Times New Roman"/>
                <a:cs typeface="Times New Roman"/>
              </a:rPr>
              <a:t>log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... </a:t>
            </a:r>
            <a:r>
              <a:rPr lang="en-US" altLang="zh-TW" sz="1600" dirty="0">
                <a:latin typeface="Symbol"/>
                <a:cs typeface="Times New Roman"/>
              </a:rPr>
              <a:t>+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spc="40" dirty="0" err="1">
                <a:latin typeface="Times New Roman"/>
                <a:cs typeface="Times New Roman"/>
              </a:rPr>
              <a:t>log</a:t>
            </a:r>
            <a:r>
              <a:rPr lang="en-US" altLang="zh-TW" sz="1600" i="1" spc="4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60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dirty="0">
                <a:latin typeface="Times New Roman"/>
                <a:cs typeface="Times New Roman"/>
              </a:rPr>
              <a:t> ) </a:t>
            </a:r>
            <a:endParaRPr lang="en-US" altLang="zh-TW" sz="1600" baseline="-24691" dirty="0"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1600" spc="-90" dirty="0">
                <a:latin typeface="Trebuchet MS"/>
                <a:cs typeface="Trebuchet MS"/>
              </a:rPr>
              <a:t>(</a:t>
            </a:r>
            <a:r>
              <a:rPr lang="zh-TW" altLang="en-US" sz="1600" spc="-90" dirty="0">
                <a:latin typeface="Trebuchet MS"/>
                <a:cs typeface="Trebuchet MS"/>
              </a:rPr>
              <a:t>此處</a:t>
            </a:r>
            <a:r>
              <a:rPr lang="en-US" altLang="zh-TW" sz="1600" spc="-90" dirty="0">
                <a:latin typeface="Trebuchet MS"/>
                <a:cs typeface="Trebuchet MS"/>
              </a:rPr>
              <a:t>log</a:t>
            </a:r>
            <a:r>
              <a:rPr lang="zh-TW" altLang="en-US" sz="1600" spc="-90" dirty="0">
                <a:solidFill>
                  <a:srgbClr val="FF0000"/>
                </a:solidFill>
                <a:latin typeface="Trebuchet MS"/>
                <a:cs typeface="Trebuchet MS"/>
              </a:rPr>
              <a:t>以</a:t>
            </a:r>
            <a:r>
              <a:rPr lang="en-US" altLang="zh-TW" sz="1600" spc="-90" dirty="0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lang="zh-TW" altLang="en-US" sz="1600" spc="-90" dirty="0">
                <a:solidFill>
                  <a:srgbClr val="FF0000"/>
                </a:solidFill>
                <a:latin typeface="Trebuchet MS"/>
                <a:cs typeface="Trebuchet MS"/>
              </a:rPr>
              <a:t>為底</a:t>
            </a:r>
            <a:r>
              <a:rPr lang="en-US" altLang="zh-TW" sz="1600" spc="-90" dirty="0">
                <a:latin typeface="Trebuchet MS"/>
                <a:cs typeface="Trebuchet MS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altLang="zh-TW" sz="24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spc="-90" dirty="0">
                <a:latin typeface="Trebuchet MS"/>
                <a:cs typeface="Trebuchet MS"/>
              </a:rPr>
              <a:t>1.</a:t>
            </a:r>
            <a:r>
              <a:rPr lang="zh-TW" altLang="en-US" sz="2400" spc="-90" dirty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前的分布的信息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</a:t>
            </a:r>
            <a:r>
              <a:rPr lang="zh-TW" altLang="en-US" sz="2400" spc="-90" dirty="0">
                <a:latin typeface="Trebuchet MS"/>
                <a:cs typeface="Trebuchet MS"/>
              </a:rPr>
              <a:t>：</a:t>
            </a:r>
            <a:endParaRPr lang="en-US" altLang="zh-TW" sz="2400" dirty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info</a:t>
            </a:r>
            <a:r>
              <a:rPr lang="en-US" altLang="zh-TW" sz="2400" dirty="0"/>
              <a:t>([9,5]) </a:t>
            </a:r>
            <a:r>
              <a:rPr lang="en-US" altLang="zh-TW" sz="2400" dirty="0" smtClean="0"/>
              <a:t>= 0.940 </a:t>
            </a:r>
            <a:r>
              <a:rPr lang="en-US" altLang="zh-TW" sz="2400" dirty="0"/>
              <a:t>bits</a:t>
            </a:r>
            <a:r>
              <a:rPr lang="en-US" altLang="zh-TW" sz="2400" dirty="0" smtClean="0"/>
              <a:t>.</a:t>
            </a:r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spc="-90" dirty="0">
                <a:latin typeface="Trebuchet MS"/>
                <a:cs typeface="Trebuchet MS"/>
              </a:rPr>
              <a:t>2.</a:t>
            </a:r>
            <a:r>
              <a:rPr lang="zh-TW" altLang="en-US" sz="2400" spc="-90" dirty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後的分布的信息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熵：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/>
              <a:t>info</a:t>
            </a:r>
            <a:r>
              <a:rPr lang="en-US" altLang="zh-TW" sz="2400" dirty="0" smtClean="0"/>
              <a:t>(</a:t>
            </a:r>
            <a:r>
              <a:rPr lang="en-US" altLang="zh-TW" sz="2400" dirty="0" smtClean="0">
                <a:solidFill>
                  <a:srgbClr val="0070C0"/>
                </a:solidFill>
              </a:rPr>
              <a:t>[3,4]</a:t>
            </a:r>
            <a:r>
              <a:rPr lang="en-US" altLang="zh-TW" sz="2400" dirty="0" smtClean="0"/>
              <a:t>, </a:t>
            </a:r>
            <a:r>
              <a:rPr lang="en-US" altLang="zh-TW" sz="2400" dirty="0" smtClean="0">
                <a:solidFill>
                  <a:srgbClr val="00B050"/>
                </a:solidFill>
              </a:rPr>
              <a:t>[6,1]</a:t>
            </a:r>
            <a:r>
              <a:rPr lang="en-US" altLang="zh-TW" sz="2400" dirty="0" smtClean="0"/>
              <a:t>) </a:t>
            </a:r>
            <a:r>
              <a:rPr lang="en-US" altLang="zh-TW" sz="2400" dirty="0"/>
              <a:t>= 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-{</a:t>
            </a:r>
            <a:r>
              <a:rPr lang="en-US" altLang="zh-TW" sz="2400" dirty="0" smtClean="0">
                <a:solidFill>
                  <a:srgbClr val="0070C0"/>
                </a:solidFill>
              </a:rPr>
              <a:t>(7</a:t>
            </a:r>
            <a:r>
              <a:rPr lang="en-US" altLang="zh-TW" sz="2400" dirty="0" smtClean="0">
                <a:solidFill>
                  <a:srgbClr val="0070C0"/>
                </a:solidFill>
              </a:rPr>
              <a:t>/14) </a:t>
            </a:r>
            <a:r>
              <a:rPr lang="zh-TW" altLang="en-US" sz="2400" dirty="0">
                <a:solidFill>
                  <a:srgbClr val="0070C0"/>
                </a:solidFill>
              </a:rPr>
              <a:t>* </a:t>
            </a:r>
            <a:r>
              <a:rPr lang="en-US" altLang="zh-TW" sz="2400" dirty="0">
                <a:solidFill>
                  <a:srgbClr val="0070C0"/>
                </a:solidFill>
              </a:rPr>
              <a:t>[</a:t>
            </a:r>
            <a:r>
              <a:rPr lang="en-US" altLang="zh-TW" sz="2400" dirty="0" smtClean="0">
                <a:solidFill>
                  <a:srgbClr val="0070C0"/>
                </a:solidFill>
              </a:rPr>
              <a:t>3/7 </a:t>
            </a:r>
            <a:r>
              <a:rPr lang="zh-TW" altLang="en-US" sz="2400" dirty="0">
                <a:solidFill>
                  <a:srgbClr val="0070C0"/>
                </a:solidFill>
              </a:rPr>
              <a:t>* </a:t>
            </a:r>
            <a:r>
              <a:rPr lang="en-US" altLang="zh-TW" sz="2400" dirty="0" smtClean="0">
                <a:solidFill>
                  <a:srgbClr val="0070C0"/>
                </a:solidFill>
              </a:rPr>
              <a:t>log(3/7) </a:t>
            </a:r>
            <a:r>
              <a:rPr lang="en-US" altLang="zh-TW" sz="2400" dirty="0">
                <a:solidFill>
                  <a:srgbClr val="0070C0"/>
                </a:solidFill>
              </a:rPr>
              <a:t>+ </a:t>
            </a:r>
            <a:r>
              <a:rPr lang="en-US" altLang="zh-TW" sz="2400" dirty="0" smtClean="0">
                <a:solidFill>
                  <a:srgbClr val="0070C0"/>
                </a:solidFill>
              </a:rPr>
              <a:t>4/7 </a:t>
            </a:r>
            <a:r>
              <a:rPr lang="zh-TW" altLang="en-US" sz="2400" dirty="0" smtClean="0">
                <a:solidFill>
                  <a:srgbClr val="0070C0"/>
                </a:solidFill>
              </a:rPr>
              <a:t>* </a:t>
            </a:r>
            <a:r>
              <a:rPr lang="en-US" altLang="zh-TW" sz="2400" dirty="0" smtClean="0">
                <a:solidFill>
                  <a:srgbClr val="0070C0"/>
                </a:solidFill>
              </a:rPr>
              <a:t>log(4/7)] </a:t>
            </a:r>
            <a:r>
              <a:rPr lang="en-US" altLang="zh-TW" sz="2400" dirty="0"/>
              <a:t>+</a:t>
            </a:r>
            <a:r>
              <a:rPr lang="zh-TW" altLang="en-US" sz="2400" dirty="0"/>
              <a:t> </a:t>
            </a:r>
            <a:r>
              <a:rPr lang="en-US" altLang="zh-TW" sz="2400" dirty="0" smtClean="0">
                <a:solidFill>
                  <a:srgbClr val="00B050"/>
                </a:solidFill>
              </a:rPr>
              <a:t>(7/14) </a:t>
            </a:r>
            <a:r>
              <a:rPr lang="zh-TW" altLang="en-US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>
                <a:solidFill>
                  <a:srgbClr val="00B050"/>
                </a:solidFill>
              </a:rPr>
              <a:t>[</a:t>
            </a:r>
            <a:r>
              <a:rPr lang="en-US" altLang="zh-TW" sz="2400" dirty="0" smtClean="0">
                <a:solidFill>
                  <a:srgbClr val="00B050"/>
                </a:solidFill>
              </a:rPr>
              <a:t>6/7 </a:t>
            </a:r>
            <a:r>
              <a:rPr lang="en-US" altLang="zh-TW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 smtClean="0">
                <a:solidFill>
                  <a:srgbClr val="00B050"/>
                </a:solidFill>
              </a:rPr>
              <a:t>log(6/7) </a:t>
            </a:r>
            <a:r>
              <a:rPr lang="en-US" altLang="zh-TW" sz="2400" dirty="0">
                <a:solidFill>
                  <a:srgbClr val="00B050"/>
                </a:solidFill>
              </a:rPr>
              <a:t>+ </a:t>
            </a:r>
            <a:r>
              <a:rPr lang="en-US" altLang="zh-TW" sz="2400" dirty="0" smtClean="0">
                <a:solidFill>
                  <a:srgbClr val="00B050"/>
                </a:solidFill>
              </a:rPr>
              <a:t>1/7 </a:t>
            </a:r>
            <a:r>
              <a:rPr lang="en-US" altLang="zh-TW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 smtClean="0">
                <a:solidFill>
                  <a:srgbClr val="00B050"/>
                </a:solidFill>
              </a:rPr>
              <a:t>log(1/7)]</a:t>
            </a:r>
            <a:r>
              <a:rPr lang="en-US" altLang="zh-TW" sz="2400" dirty="0" smtClean="0"/>
              <a:t>}= </a:t>
            </a:r>
            <a:r>
              <a:rPr lang="en-US" altLang="zh-TW" sz="2400" dirty="0" smtClean="0"/>
              <a:t>0.788bits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spc="-90" dirty="0">
                <a:latin typeface="Trebuchet MS"/>
                <a:cs typeface="Trebuchet MS"/>
              </a:rPr>
              <a:t>3.</a:t>
            </a:r>
            <a:r>
              <a:rPr lang="zh-TW" altLang="en-US" sz="2400" spc="-90" dirty="0">
                <a:latin typeface="Trebuchet MS"/>
                <a:cs typeface="Trebuchet MS"/>
              </a:rPr>
              <a:t>計算信息增益</a:t>
            </a:r>
            <a:endParaRPr lang="en-US" altLang="zh-TW" sz="2400" spc="-90" dirty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分支前的分布的信息熵</a:t>
            </a:r>
            <a:r>
              <a:rPr lang="en-US" altLang="zh-TW" sz="2400" spc="-105" dirty="0">
                <a:latin typeface="Trebuchet MS"/>
                <a:cs typeface="Trebuchet MS"/>
              </a:rPr>
              <a:t>)</a:t>
            </a:r>
            <a:r>
              <a:rPr lang="zh-TW" altLang="en-US" sz="2400" spc="-120" dirty="0">
                <a:latin typeface="Trebuchet MS"/>
                <a:cs typeface="Trebuchet MS"/>
              </a:rPr>
              <a:t> </a:t>
            </a:r>
            <a:r>
              <a:rPr lang="en-US" altLang="zh-TW" sz="2400" spc="260" dirty="0">
                <a:latin typeface="Trebuchet MS"/>
                <a:cs typeface="Trebuchet MS"/>
              </a:rPr>
              <a:t>–</a:t>
            </a:r>
            <a:r>
              <a:rPr lang="zh-TW" altLang="en-US" sz="2400" spc="-140" dirty="0">
                <a:latin typeface="Trebuchet MS"/>
                <a:cs typeface="Trebuchet MS"/>
              </a:rPr>
              <a:t> </a:t>
            </a:r>
            <a:r>
              <a:rPr lang="en-US" altLang="zh-TW" sz="2400" spc="-90" dirty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分支後的分布的信息熵</a:t>
            </a:r>
            <a:r>
              <a:rPr lang="en-US" altLang="zh-TW" sz="2400" spc="-130" dirty="0">
                <a:latin typeface="Trebuchet MS"/>
                <a:cs typeface="Trebuchet MS"/>
              </a:rPr>
              <a:t>)</a:t>
            </a:r>
            <a:endParaRPr lang="en-US" altLang="zh-TW" sz="24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dirty="0" smtClean="0"/>
              <a:t>0.940 - 0.788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0.152bits</a:t>
            </a:r>
            <a:endParaRPr lang="zh-TW" altLang="en-US" sz="3600" dirty="0">
              <a:latin typeface="Trebuchet MS"/>
              <a:cs typeface="Trebuchet M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3000" y="3352800"/>
            <a:ext cx="578498" cy="572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664502" y="38690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3000" y="3925723"/>
            <a:ext cx="578498" cy="739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02053" y="3396219"/>
            <a:ext cx="578498" cy="1099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02053" y="4478949"/>
            <a:ext cx="578498" cy="242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08360" y="4294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45211" y="4440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239" y="3499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12" name="object 12"/>
          <p:cNvSpPr/>
          <p:nvPr/>
        </p:nvSpPr>
        <p:spPr>
          <a:xfrm>
            <a:off x="762000" y="2286000"/>
            <a:ext cx="2307185" cy="2193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97432" y="1816100"/>
            <a:ext cx="119336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0.029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688340" y="942766"/>
            <a:ext cx="612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35" dirty="0" smtClean="0">
                <a:latin typeface="Trebuchet MS"/>
                <a:cs typeface="Trebuchet MS"/>
              </a:rPr>
              <a:t>最</a:t>
            </a:r>
            <a:r>
              <a:rPr lang="zh-TW" altLang="en-US" sz="2800" b="1" spc="-135" dirty="0">
                <a:latin typeface="Trebuchet MS"/>
                <a:cs typeface="Trebuchet MS"/>
              </a:rPr>
              <a:t>後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，計算</a:t>
            </a:r>
            <a:r>
              <a:rPr lang="en-US" altLang="zh-TW" sz="2800" b="1" spc="-135" dirty="0" smtClean="0">
                <a:latin typeface="Trebuchet MS"/>
                <a:cs typeface="Trebuchet MS"/>
              </a:rPr>
              <a:t>temperature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的</a:t>
            </a:r>
            <a:r>
              <a:rPr lang="zh-TW" altLang="en-US" sz="2800" dirty="0">
                <a:latin typeface="Trebuchet MS"/>
                <a:cs typeface="Trebuchet MS"/>
              </a:rPr>
              <a:t>信息增益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3276600" y="1441649"/>
            <a:ext cx="8915400" cy="509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1600" dirty="0">
                <a:latin typeface="Times New Roman"/>
                <a:cs typeface="Times New Roman"/>
              </a:rPr>
              <a:t>公式</a:t>
            </a:r>
            <a:r>
              <a:rPr lang="en-US" altLang="zh-TW" sz="1600" dirty="0">
                <a:latin typeface="Times New Roman"/>
                <a:cs typeface="Times New Roman"/>
              </a:rPr>
              <a:t>Entropy(</a:t>
            </a:r>
            <a:r>
              <a:rPr lang="zh-TW" altLang="en-US" sz="1600" dirty="0">
                <a:latin typeface="Times New Roman"/>
                <a:cs typeface="Times New Roman"/>
              </a:rPr>
              <a:t>熵</a:t>
            </a:r>
            <a:r>
              <a:rPr lang="en-US" altLang="zh-TW" sz="1600" dirty="0">
                <a:latin typeface="Times New Roman"/>
                <a:cs typeface="Times New Roman"/>
              </a:rPr>
              <a:t>)( </a:t>
            </a:r>
            <a:r>
              <a:rPr lang="en-US" altLang="zh-TW" sz="1600" i="1" spc="-30" dirty="0">
                <a:latin typeface="Times New Roman"/>
                <a:cs typeface="Times New Roman"/>
              </a:rPr>
              <a:t>p</a:t>
            </a:r>
            <a:r>
              <a:rPr lang="en-US" altLang="zh-TW" sz="1600" spc="-44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Times New Roman"/>
                <a:cs typeface="Times New Roman"/>
              </a:rPr>
              <a:t>, </a:t>
            </a:r>
            <a:r>
              <a:rPr lang="en-US" altLang="zh-TW" sz="1600" i="1" spc="50" dirty="0">
                <a:latin typeface="Times New Roman"/>
                <a:cs typeface="Times New Roman"/>
              </a:rPr>
              <a:t>p</a:t>
            </a:r>
            <a:r>
              <a:rPr lang="en-US" altLang="zh-TW" sz="1600" spc="75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,...,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75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dirty="0">
                <a:latin typeface="Times New Roman"/>
                <a:cs typeface="Times New Roman"/>
              </a:rPr>
              <a:t>) </a:t>
            </a:r>
            <a:r>
              <a:rPr lang="en-US" altLang="zh-TW" sz="1600" dirty="0">
                <a:latin typeface="Symbol"/>
                <a:cs typeface="Symbol"/>
              </a:rPr>
              <a:t>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</a:t>
            </a:r>
            <a:r>
              <a:rPr lang="en-US" altLang="zh-TW" sz="1600" dirty="0">
                <a:latin typeface="Times New Roman"/>
                <a:cs typeface="Times New Roman"/>
              </a:rPr>
              <a:t>log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1600" spc="60" dirty="0">
                <a:latin typeface="Times New Roman"/>
                <a:cs typeface="Times New Roman"/>
              </a:rPr>
              <a:t>log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... </a:t>
            </a:r>
            <a:r>
              <a:rPr lang="en-US" altLang="zh-TW" sz="1600" dirty="0">
                <a:latin typeface="Symbol"/>
                <a:cs typeface="Symbol"/>
              </a:rPr>
              <a:t>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spc="40" dirty="0" err="1">
                <a:latin typeface="Times New Roman"/>
                <a:cs typeface="Times New Roman"/>
              </a:rPr>
              <a:t>log</a:t>
            </a:r>
            <a:r>
              <a:rPr lang="en-US" altLang="zh-TW" sz="1600" i="1" spc="4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60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dirty="0">
                <a:latin typeface="Symbol"/>
                <a:cs typeface="Symbol"/>
              </a:rPr>
              <a:t> </a:t>
            </a:r>
            <a:r>
              <a:rPr lang="en-US" altLang="zh-TW" sz="1600" dirty="0">
                <a:latin typeface="Times New Roman"/>
                <a:cs typeface="Times New Roman"/>
              </a:rPr>
              <a:t> (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</a:t>
            </a:r>
            <a:r>
              <a:rPr lang="en-US" altLang="zh-TW" sz="1600" dirty="0">
                <a:latin typeface="Times New Roman"/>
                <a:cs typeface="Times New Roman"/>
              </a:rPr>
              <a:t>log</a:t>
            </a:r>
            <a:r>
              <a:rPr lang="en-US" altLang="zh-TW" sz="1600" i="1" dirty="0">
                <a:latin typeface="Times New Roman"/>
                <a:cs typeface="Times New Roman"/>
              </a:rPr>
              <a:t>p</a:t>
            </a:r>
            <a:r>
              <a:rPr lang="en-US" altLang="zh-TW" sz="1600" baseline="-24691" dirty="0">
                <a:latin typeface="Times New Roman"/>
                <a:cs typeface="Times New Roman"/>
              </a:rPr>
              <a:t>1 </a:t>
            </a:r>
            <a:r>
              <a:rPr lang="en-US" altLang="zh-TW" sz="1600" dirty="0">
                <a:latin typeface="Symbol"/>
                <a:cs typeface="Times New Roman"/>
              </a:rPr>
              <a:t>+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</a:t>
            </a:r>
            <a:r>
              <a:rPr lang="en-US" altLang="zh-TW" sz="1600" spc="60" dirty="0">
                <a:latin typeface="Times New Roman"/>
                <a:cs typeface="Times New Roman"/>
              </a:rPr>
              <a:t>log</a:t>
            </a:r>
            <a:r>
              <a:rPr lang="en-US" altLang="zh-TW" sz="1600" i="1" spc="60" dirty="0">
                <a:latin typeface="Times New Roman"/>
                <a:cs typeface="Times New Roman"/>
              </a:rPr>
              <a:t>p</a:t>
            </a:r>
            <a:r>
              <a:rPr lang="en-US" altLang="zh-TW" sz="1600" spc="89" baseline="-24691" dirty="0">
                <a:latin typeface="Times New Roman"/>
                <a:cs typeface="Times New Roman"/>
              </a:rPr>
              <a:t>2 </a:t>
            </a:r>
            <a:r>
              <a:rPr lang="en-US" altLang="zh-TW" sz="1600" dirty="0">
                <a:latin typeface="Times New Roman"/>
                <a:cs typeface="Times New Roman"/>
              </a:rPr>
              <a:t>... </a:t>
            </a:r>
            <a:r>
              <a:rPr lang="en-US" altLang="zh-TW" sz="1600" dirty="0">
                <a:latin typeface="Symbol"/>
                <a:cs typeface="Times New Roman"/>
              </a:rPr>
              <a:t>+</a:t>
            </a:r>
            <a:r>
              <a:rPr lang="en-US" altLang="zh-TW" sz="1600" dirty="0">
                <a:latin typeface="Times New Roman"/>
                <a:cs typeface="Times New Roman"/>
              </a:rPr>
              <a:t> </a:t>
            </a:r>
            <a:r>
              <a:rPr lang="en-US" altLang="zh-TW" sz="1600" i="1" spc="5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75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i="1" spc="-202" baseline="-24691" dirty="0">
                <a:latin typeface="Times New Roman"/>
                <a:cs typeface="Times New Roman"/>
              </a:rPr>
              <a:t> </a:t>
            </a:r>
            <a:r>
              <a:rPr lang="en-US" altLang="zh-TW" sz="1600" spc="40" dirty="0" err="1">
                <a:latin typeface="Times New Roman"/>
                <a:cs typeface="Times New Roman"/>
              </a:rPr>
              <a:t>log</a:t>
            </a:r>
            <a:r>
              <a:rPr lang="en-US" altLang="zh-TW" sz="1600" i="1" spc="40" dirty="0" err="1">
                <a:latin typeface="Times New Roman"/>
                <a:cs typeface="Times New Roman"/>
              </a:rPr>
              <a:t>p</a:t>
            </a:r>
            <a:r>
              <a:rPr lang="en-US" altLang="zh-TW" sz="1600" i="1" spc="60" baseline="-24691" dirty="0" err="1">
                <a:latin typeface="Times New Roman"/>
                <a:cs typeface="Times New Roman"/>
              </a:rPr>
              <a:t>n</a:t>
            </a:r>
            <a:r>
              <a:rPr lang="en-US" altLang="zh-TW" sz="1600" dirty="0">
                <a:latin typeface="Times New Roman"/>
                <a:cs typeface="Times New Roman"/>
              </a:rPr>
              <a:t> ) </a:t>
            </a:r>
            <a:endParaRPr lang="en-US" altLang="zh-TW" sz="1600" baseline="-24691" dirty="0"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1600" spc="-90" dirty="0">
                <a:latin typeface="Trebuchet MS"/>
                <a:cs typeface="Trebuchet MS"/>
              </a:rPr>
              <a:t>(</a:t>
            </a:r>
            <a:r>
              <a:rPr lang="zh-TW" altLang="en-US" sz="1600" spc="-90" dirty="0">
                <a:latin typeface="Trebuchet MS"/>
                <a:cs typeface="Trebuchet MS"/>
              </a:rPr>
              <a:t>此處</a:t>
            </a:r>
            <a:r>
              <a:rPr lang="en-US" altLang="zh-TW" sz="1600" spc="-90" dirty="0">
                <a:latin typeface="Trebuchet MS"/>
                <a:cs typeface="Trebuchet MS"/>
              </a:rPr>
              <a:t>log</a:t>
            </a:r>
            <a:r>
              <a:rPr lang="zh-TW" altLang="en-US" sz="1600" spc="-90" dirty="0">
                <a:solidFill>
                  <a:srgbClr val="FF0000"/>
                </a:solidFill>
                <a:latin typeface="Trebuchet MS"/>
                <a:cs typeface="Trebuchet MS"/>
              </a:rPr>
              <a:t>以</a:t>
            </a:r>
            <a:r>
              <a:rPr lang="en-US" altLang="zh-TW" sz="1600" spc="-90" dirty="0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lang="zh-TW" altLang="en-US" sz="1600" spc="-90" dirty="0">
                <a:solidFill>
                  <a:srgbClr val="FF0000"/>
                </a:solidFill>
                <a:latin typeface="Trebuchet MS"/>
                <a:cs typeface="Trebuchet MS"/>
              </a:rPr>
              <a:t>為底</a:t>
            </a:r>
            <a:r>
              <a:rPr lang="en-US" altLang="zh-TW" sz="1600" spc="-90" dirty="0">
                <a:latin typeface="Trebuchet MS"/>
                <a:cs typeface="Trebuchet MS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altLang="zh-TW" sz="2400" spc="-90" dirty="0" smtClean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spc="-90" dirty="0">
                <a:latin typeface="Trebuchet MS"/>
                <a:cs typeface="Trebuchet MS"/>
              </a:rPr>
              <a:t>1.</a:t>
            </a:r>
            <a:r>
              <a:rPr lang="zh-TW" altLang="en-US" sz="2400" spc="-90" dirty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前的分布的信息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</a:t>
            </a:r>
            <a:r>
              <a:rPr lang="zh-TW" altLang="en-US" sz="2400" spc="-90" dirty="0">
                <a:latin typeface="Trebuchet MS"/>
                <a:cs typeface="Trebuchet MS"/>
              </a:rPr>
              <a:t>：</a:t>
            </a:r>
            <a:endParaRPr lang="en-US" altLang="zh-TW" sz="2400" dirty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info</a:t>
            </a:r>
            <a:r>
              <a:rPr lang="en-US" altLang="zh-TW" sz="2400" dirty="0"/>
              <a:t>([9,5]) = </a:t>
            </a:r>
            <a:r>
              <a:rPr lang="en-US" altLang="zh-TW" sz="2400" dirty="0" smtClean="0"/>
              <a:t>0.940 </a:t>
            </a:r>
            <a:r>
              <a:rPr lang="en-US" altLang="zh-TW" sz="2400" dirty="0"/>
              <a:t>bits</a:t>
            </a:r>
            <a:r>
              <a:rPr lang="en-US" altLang="zh-TW" sz="2400" dirty="0" smtClean="0"/>
              <a:t>.</a:t>
            </a:r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spc="-90" dirty="0">
                <a:latin typeface="Trebuchet MS"/>
                <a:cs typeface="Trebuchet MS"/>
              </a:rPr>
              <a:t>2.</a:t>
            </a:r>
            <a:r>
              <a:rPr lang="zh-TW" altLang="en-US" sz="2400" spc="-90" dirty="0">
                <a:latin typeface="Trebuchet MS"/>
                <a:cs typeface="Trebuchet MS"/>
              </a:rPr>
              <a:t>計算分支</a:t>
            </a:r>
            <a:r>
              <a:rPr lang="zh-TW" altLang="en-US" sz="2400" spc="-90" dirty="0">
                <a:latin typeface="Trebuchet MS"/>
                <a:cs typeface="Trebuchet MS"/>
              </a:rPr>
              <a:t>後的分布的信息</a:t>
            </a:r>
            <a:r>
              <a:rPr lang="zh-TW" altLang="en-US" sz="2400" spc="-90" dirty="0" smtClean="0">
                <a:latin typeface="Trebuchet MS"/>
                <a:cs typeface="Trebuchet MS"/>
              </a:rPr>
              <a:t>熵：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/>
              <a:t>info(</a:t>
            </a:r>
            <a:r>
              <a:rPr lang="en-US" altLang="zh-TW" sz="2400" dirty="0">
                <a:solidFill>
                  <a:srgbClr val="0070C0"/>
                </a:solidFill>
              </a:rPr>
              <a:t>[2,2]</a:t>
            </a:r>
            <a:r>
              <a:rPr lang="en-US" altLang="zh-TW" sz="2400" dirty="0"/>
              <a:t>, </a:t>
            </a:r>
            <a:r>
              <a:rPr lang="en-US" altLang="zh-TW" sz="2400" dirty="0">
                <a:solidFill>
                  <a:srgbClr val="00B050"/>
                </a:solidFill>
              </a:rPr>
              <a:t>[4,2]</a:t>
            </a:r>
            <a:r>
              <a:rPr lang="en-US" altLang="zh-TW" sz="2400" dirty="0"/>
              <a:t>,</a:t>
            </a:r>
            <a:r>
              <a:rPr lang="en-US" altLang="zh-TW" sz="2400" dirty="0">
                <a:solidFill>
                  <a:schemeClr val="accent6"/>
                </a:solidFill>
              </a:rPr>
              <a:t>[3,1]</a:t>
            </a:r>
            <a:r>
              <a:rPr lang="en-US" altLang="zh-TW" sz="2400" dirty="0"/>
              <a:t>) = 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dirty="0" smtClean="0"/>
              <a:t>-{</a:t>
            </a:r>
            <a:r>
              <a:rPr lang="en-US" altLang="zh-TW" sz="2400" dirty="0" smtClean="0">
                <a:solidFill>
                  <a:srgbClr val="0070C0"/>
                </a:solidFill>
              </a:rPr>
              <a:t>(4/14) </a:t>
            </a:r>
            <a:r>
              <a:rPr lang="zh-TW" altLang="en-US" sz="2400" dirty="0">
                <a:solidFill>
                  <a:srgbClr val="0070C0"/>
                </a:solidFill>
              </a:rPr>
              <a:t>* </a:t>
            </a:r>
            <a:r>
              <a:rPr lang="en-US" altLang="zh-TW" sz="2400" dirty="0">
                <a:solidFill>
                  <a:srgbClr val="0070C0"/>
                </a:solidFill>
              </a:rPr>
              <a:t>[</a:t>
            </a:r>
            <a:r>
              <a:rPr lang="en-US" altLang="zh-TW" sz="2400" dirty="0" smtClean="0">
                <a:solidFill>
                  <a:srgbClr val="0070C0"/>
                </a:solidFill>
              </a:rPr>
              <a:t>2/4 </a:t>
            </a:r>
            <a:r>
              <a:rPr lang="zh-TW" altLang="en-US" sz="2400" dirty="0">
                <a:solidFill>
                  <a:srgbClr val="0070C0"/>
                </a:solidFill>
              </a:rPr>
              <a:t>* </a:t>
            </a:r>
            <a:r>
              <a:rPr lang="en-US" altLang="zh-TW" sz="2400" dirty="0" smtClean="0">
                <a:solidFill>
                  <a:srgbClr val="0070C0"/>
                </a:solidFill>
              </a:rPr>
              <a:t>log(2/4) </a:t>
            </a:r>
            <a:r>
              <a:rPr lang="en-US" altLang="zh-TW" sz="2400" dirty="0">
                <a:solidFill>
                  <a:srgbClr val="0070C0"/>
                </a:solidFill>
              </a:rPr>
              <a:t>+ </a:t>
            </a:r>
            <a:r>
              <a:rPr lang="en-US" altLang="zh-TW" sz="2400" dirty="0" smtClean="0">
                <a:solidFill>
                  <a:srgbClr val="0070C0"/>
                </a:solidFill>
              </a:rPr>
              <a:t>2/4 </a:t>
            </a:r>
            <a:r>
              <a:rPr lang="zh-TW" altLang="en-US" sz="2400" dirty="0" smtClean="0">
                <a:solidFill>
                  <a:srgbClr val="0070C0"/>
                </a:solidFill>
              </a:rPr>
              <a:t>* </a:t>
            </a:r>
            <a:r>
              <a:rPr lang="en-US" altLang="zh-TW" sz="2400" dirty="0" smtClean="0">
                <a:solidFill>
                  <a:srgbClr val="0070C0"/>
                </a:solidFill>
              </a:rPr>
              <a:t>log(2/4)] </a:t>
            </a:r>
            <a:r>
              <a:rPr lang="en-US" altLang="zh-TW" sz="2400" dirty="0"/>
              <a:t>+</a:t>
            </a:r>
            <a:r>
              <a:rPr lang="zh-TW" altLang="en-US" sz="2400" dirty="0"/>
              <a:t> </a:t>
            </a:r>
            <a:r>
              <a:rPr lang="en-US" altLang="zh-TW" sz="2400" dirty="0" smtClean="0">
                <a:solidFill>
                  <a:srgbClr val="00B050"/>
                </a:solidFill>
              </a:rPr>
              <a:t>(6/14) </a:t>
            </a:r>
            <a:r>
              <a:rPr lang="zh-TW" altLang="en-US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>
                <a:solidFill>
                  <a:srgbClr val="00B050"/>
                </a:solidFill>
              </a:rPr>
              <a:t>[</a:t>
            </a:r>
            <a:r>
              <a:rPr lang="en-US" altLang="zh-TW" sz="2400" dirty="0" smtClean="0">
                <a:solidFill>
                  <a:srgbClr val="00B050"/>
                </a:solidFill>
              </a:rPr>
              <a:t>4/6 </a:t>
            </a:r>
            <a:r>
              <a:rPr lang="en-US" altLang="zh-TW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 smtClean="0">
                <a:solidFill>
                  <a:srgbClr val="00B050"/>
                </a:solidFill>
              </a:rPr>
              <a:t>log(4/6) </a:t>
            </a:r>
            <a:r>
              <a:rPr lang="en-US" altLang="zh-TW" sz="2400" dirty="0">
                <a:solidFill>
                  <a:srgbClr val="00B050"/>
                </a:solidFill>
              </a:rPr>
              <a:t>+ </a:t>
            </a:r>
            <a:r>
              <a:rPr lang="en-US" altLang="zh-TW" sz="2400" dirty="0" smtClean="0">
                <a:solidFill>
                  <a:srgbClr val="00B050"/>
                </a:solidFill>
              </a:rPr>
              <a:t>2/6 </a:t>
            </a:r>
            <a:r>
              <a:rPr lang="en-US" altLang="zh-TW" sz="2400" dirty="0">
                <a:solidFill>
                  <a:srgbClr val="00B050"/>
                </a:solidFill>
              </a:rPr>
              <a:t>* </a:t>
            </a:r>
            <a:r>
              <a:rPr lang="en-US" altLang="zh-TW" sz="2400" dirty="0" smtClean="0">
                <a:solidFill>
                  <a:srgbClr val="00B050"/>
                </a:solidFill>
              </a:rPr>
              <a:t>log(2/6)] </a:t>
            </a:r>
            <a:r>
              <a:rPr lang="en-US" altLang="zh-TW" sz="2400" dirty="0" smtClean="0"/>
              <a:t>+</a:t>
            </a:r>
            <a:r>
              <a:rPr lang="en-US" altLang="zh-TW" sz="2400" dirty="0" smtClean="0">
                <a:solidFill>
                  <a:srgbClr val="00B050"/>
                </a:solidFill>
              </a:rPr>
              <a:t> </a:t>
            </a:r>
            <a:r>
              <a:rPr lang="en-US" altLang="zh-TW" sz="2400" dirty="0" smtClean="0">
                <a:solidFill>
                  <a:schemeClr val="accent6"/>
                </a:solidFill>
              </a:rPr>
              <a:t>(4/14) </a:t>
            </a:r>
            <a:r>
              <a:rPr lang="zh-TW" altLang="en-US" sz="2400" dirty="0">
                <a:solidFill>
                  <a:schemeClr val="accent6"/>
                </a:solidFill>
              </a:rPr>
              <a:t>* </a:t>
            </a:r>
            <a:r>
              <a:rPr lang="en-US" altLang="zh-TW" sz="2400" dirty="0">
                <a:solidFill>
                  <a:schemeClr val="accent6"/>
                </a:solidFill>
              </a:rPr>
              <a:t>[</a:t>
            </a:r>
            <a:r>
              <a:rPr lang="en-US" altLang="zh-TW" sz="2400" dirty="0" smtClean="0">
                <a:solidFill>
                  <a:schemeClr val="accent6"/>
                </a:solidFill>
              </a:rPr>
              <a:t>3/4 </a:t>
            </a:r>
            <a:r>
              <a:rPr lang="en-US" altLang="zh-TW" sz="2400" dirty="0">
                <a:solidFill>
                  <a:schemeClr val="accent6"/>
                </a:solidFill>
              </a:rPr>
              <a:t>* </a:t>
            </a:r>
            <a:r>
              <a:rPr lang="en-US" altLang="zh-TW" sz="2400" dirty="0" smtClean="0">
                <a:solidFill>
                  <a:schemeClr val="accent6"/>
                </a:solidFill>
              </a:rPr>
              <a:t>log(3/4) </a:t>
            </a:r>
            <a:r>
              <a:rPr lang="en-US" altLang="zh-TW" sz="2400" dirty="0">
                <a:solidFill>
                  <a:schemeClr val="accent6"/>
                </a:solidFill>
              </a:rPr>
              <a:t>+ </a:t>
            </a:r>
            <a:r>
              <a:rPr lang="en-US" altLang="zh-TW" sz="2400" dirty="0" smtClean="0">
                <a:solidFill>
                  <a:schemeClr val="accent6"/>
                </a:solidFill>
              </a:rPr>
              <a:t>1/4 </a:t>
            </a:r>
            <a:r>
              <a:rPr lang="en-US" altLang="zh-TW" sz="2400" dirty="0">
                <a:solidFill>
                  <a:schemeClr val="accent6"/>
                </a:solidFill>
              </a:rPr>
              <a:t>* </a:t>
            </a:r>
            <a:r>
              <a:rPr lang="en-US" altLang="zh-TW" sz="2400" dirty="0" smtClean="0">
                <a:solidFill>
                  <a:schemeClr val="accent6"/>
                </a:solidFill>
              </a:rPr>
              <a:t>log(1/4)]</a:t>
            </a:r>
            <a:r>
              <a:rPr lang="en-US" altLang="zh-TW" sz="2400" dirty="0" smtClean="0"/>
              <a:t>}</a:t>
            </a:r>
            <a:r>
              <a:rPr lang="en-US" altLang="zh-TW" sz="2400" dirty="0" smtClean="0">
                <a:solidFill>
                  <a:schemeClr val="accent6"/>
                </a:solidFill>
              </a:rPr>
              <a:t> </a:t>
            </a:r>
            <a:r>
              <a:rPr lang="en-US" altLang="zh-TW" sz="2400" dirty="0" smtClean="0"/>
              <a:t>= </a:t>
            </a:r>
            <a:r>
              <a:rPr lang="en-US" altLang="zh-TW" sz="2400" dirty="0" smtClean="0"/>
              <a:t>0.911bits</a:t>
            </a: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endParaRPr lang="en-US" altLang="zh-TW" sz="2400" dirty="0" smtClean="0"/>
          </a:p>
          <a:p>
            <a:pPr marL="12700">
              <a:spcBef>
                <a:spcPts val="100"/>
              </a:spcBef>
            </a:pPr>
            <a:r>
              <a:rPr lang="en-US" altLang="zh-TW" sz="2400" spc="-90" dirty="0">
                <a:latin typeface="Trebuchet MS"/>
                <a:cs typeface="Trebuchet MS"/>
              </a:rPr>
              <a:t>3.</a:t>
            </a:r>
            <a:r>
              <a:rPr lang="zh-TW" altLang="en-US" sz="2400" spc="-90" dirty="0">
                <a:latin typeface="Trebuchet MS"/>
                <a:cs typeface="Trebuchet MS"/>
              </a:rPr>
              <a:t>計算信息增益</a:t>
            </a:r>
            <a:endParaRPr lang="en-US" altLang="zh-TW" sz="2400" spc="-90" dirty="0">
              <a:latin typeface="Trebuchet MS"/>
              <a:cs typeface="Trebuchet MS"/>
            </a:endParaRPr>
          </a:p>
          <a:p>
            <a:pPr marL="12700">
              <a:spcBef>
                <a:spcPts val="100"/>
              </a:spcBef>
            </a:pPr>
            <a:r>
              <a:rPr lang="en-US" altLang="zh-TW" sz="2400" spc="-90" dirty="0" smtClean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分支前的分布的信息熵</a:t>
            </a:r>
            <a:r>
              <a:rPr lang="en-US" altLang="zh-TW" sz="2400" spc="-105" dirty="0">
                <a:latin typeface="Trebuchet MS"/>
                <a:cs typeface="Trebuchet MS"/>
              </a:rPr>
              <a:t>)</a:t>
            </a:r>
            <a:r>
              <a:rPr lang="zh-TW" altLang="en-US" sz="2400" spc="-120" dirty="0">
                <a:latin typeface="Trebuchet MS"/>
                <a:cs typeface="Trebuchet MS"/>
              </a:rPr>
              <a:t> </a:t>
            </a:r>
            <a:r>
              <a:rPr lang="en-US" altLang="zh-TW" sz="2400" spc="260" dirty="0">
                <a:latin typeface="Trebuchet MS"/>
                <a:cs typeface="Trebuchet MS"/>
              </a:rPr>
              <a:t>–</a:t>
            </a:r>
            <a:r>
              <a:rPr lang="zh-TW" altLang="en-US" sz="2400" spc="-140" dirty="0">
                <a:latin typeface="Trebuchet MS"/>
                <a:cs typeface="Trebuchet MS"/>
              </a:rPr>
              <a:t> </a:t>
            </a:r>
            <a:r>
              <a:rPr lang="en-US" altLang="zh-TW" sz="2400" spc="-90" dirty="0">
                <a:latin typeface="Trebuchet MS"/>
                <a:cs typeface="Trebuchet MS"/>
              </a:rPr>
              <a:t>(</a:t>
            </a:r>
            <a:r>
              <a:rPr lang="zh-TW" altLang="en-US" sz="2400" spc="-90" dirty="0">
                <a:latin typeface="Trebuchet MS"/>
                <a:cs typeface="Trebuchet MS"/>
              </a:rPr>
              <a:t>分支後的分布的信息熵</a:t>
            </a:r>
            <a:r>
              <a:rPr lang="en-US" altLang="zh-TW" sz="2400" spc="-130" dirty="0">
                <a:latin typeface="Trebuchet MS"/>
                <a:cs typeface="Trebuchet MS"/>
              </a:rPr>
              <a:t>)</a:t>
            </a:r>
            <a:endParaRPr lang="en-US" altLang="zh-TW" sz="24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dirty="0" smtClean="0"/>
              <a:t>0.940 - 0.911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 0.029bits</a:t>
            </a:r>
            <a:endParaRPr lang="zh-TW" altLang="en-US" sz="3600" dirty="0">
              <a:latin typeface="Trebuchet MS"/>
              <a:cs typeface="Trebuchet M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02898" y="39897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50588" y="3499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50588" y="4110329"/>
            <a:ext cx="27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09886" y="3499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2103" y="4038600"/>
            <a:ext cx="27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57200" y="3505200"/>
            <a:ext cx="27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96877" y="3314692"/>
            <a:ext cx="578498" cy="739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78915" y="3483798"/>
            <a:ext cx="571673" cy="38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75502" y="3885057"/>
            <a:ext cx="575086" cy="38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444642" y="3483222"/>
            <a:ext cx="624543" cy="555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449187" y="4047354"/>
            <a:ext cx="619998" cy="21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584440" y="4054162"/>
            <a:ext cx="618458" cy="425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0662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457576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35" dirty="0" smtClean="0">
                <a:latin typeface="Trebuchet MS"/>
                <a:cs typeface="Trebuchet MS"/>
              </a:rPr>
              <a:t>Q: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如何</a:t>
            </a:r>
            <a:r>
              <a:rPr lang="zh-TW" altLang="en-US" sz="2800" b="1" spc="-135" dirty="0">
                <a:latin typeface="Trebuchet MS"/>
                <a:cs typeface="Trebuchet MS"/>
              </a:rPr>
              <a:t>選擇根節點的屬性</a:t>
            </a:r>
            <a:r>
              <a:rPr lang="zh-TW" altLang="en-US" sz="2800" b="1" spc="-135" dirty="0" smtClean="0">
                <a:latin typeface="Trebuchet MS"/>
                <a:cs typeface="Trebuchet MS"/>
              </a:rPr>
              <a:t>？</a:t>
            </a:r>
          </a:p>
        </p:txBody>
      </p:sp>
      <p:sp>
        <p:nvSpPr>
          <p:cNvPr id="4" name="object 4"/>
          <p:cNvSpPr/>
          <p:nvPr/>
        </p:nvSpPr>
        <p:spPr>
          <a:xfrm>
            <a:off x="1703832" y="2593161"/>
            <a:ext cx="2635408" cy="1987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784597" y="2568292"/>
            <a:ext cx="1687195" cy="2661920"/>
            <a:chOff x="4784597" y="2568292"/>
            <a:chExt cx="1687195" cy="2661920"/>
          </a:xfrm>
        </p:grpSpPr>
        <p:sp>
          <p:nvSpPr>
            <p:cNvPr id="6" name="object 6"/>
            <p:cNvSpPr/>
            <p:nvPr/>
          </p:nvSpPr>
          <p:spPr>
            <a:xfrm>
              <a:off x="4853939" y="2568292"/>
              <a:ext cx="1546480" cy="2661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4598" y="2625851"/>
              <a:ext cx="1687195" cy="2292350"/>
            </a:xfrm>
            <a:custGeom>
              <a:avLst/>
              <a:gdLst/>
              <a:ahLst/>
              <a:cxnLst/>
              <a:rect l="l" t="t" r="r" b="b"/>
              <a:pathLst>
                <a:path w="1687195" h="2292350">
                  <a:moveTo>
                    <a:pt x="1687068" y="22860"/>
                  </a:moveTo>
                  <a:lnTo>
                    <a:pt x="1656588" y="0"/>
                  </a:lnTo>
                  <a:lnTo>
                    <a:pt x="843724" y="1113485"/>
                  </a:lnTo>
                  <a:lnTo>
                    <a:pt x="31242" y="0"/>
                  </a:lnTo>
                  <a:lnTo>
                    <a:pt x="0" y="22860"/>
                  </a:lnTo>
                  <a:lnTo>
                    <a:pt x="819937" y="1146048"/>
                  </a:lnTo>
                  <a:lnTo>
                    <a:pt x="0" y="2269236"/>
                  </a:lnTo>
                  <a:lnTo>
                    <a:pt x="31242" y="2292096"/>
                  </a:lnTo>
                  <a:lnTo>
                    <a:pt x="843724" y="1178623"/>
                  </a:lnTo>
                  <a:lnTo>
                    <a:pt x="1656588" y="2292096"/>
                  </a:lnTo>
                  <a:lnTo>
                    <a:pt x="1687068" y="2269236"/>
                  </a:lnTo>
                  <a:lnTo>
                    <a:pt x="867486" y="1146048"/>
                  </a:lnTo>
                  <a:lnTo>
                    <a:pt x="16870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73240" y="2564559"/>
            <a:ext cx="1687195" cy="2359660"/>
            <a:chOff x="6873240" y="2564559"/>
            <a:chExt cx="1687195" cy="2359660"/>
          </a:xfrm>
        </p:grpSpPr>
        <p:sp>
          <p:nvSpPr>
            <p:cNvPr id="9" name="object 9"/>
            <p:cNvSpPr/>
            <p:nvPr/>
          </p:nvSpPr>
          <p:spPr>
            <a:xfrm>
              <a:off x="6975348" y="2564559"/>
              <a:ext cx="1512776" cy="2359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73240" y="2625851"/>
              <a:ext cx="1687195" cy="2292350"/>
            </a:xfrm>
            <a:custGeom>
              <a:avLst/>
              <a:gdLst/>
              <a:ahLst/>
              <a:cxnLst/>
              <a:rect l="l" t="t" r="r" b="b"/>
              <a:pathLst>
                <a:path w="1687195" h="2292350">
                  <a:moveTo>
                    <a:pt x="1687068" y="22860"/>
                  </a:moveTo>
                  <a:lnTo>
                    <a:pt x="1655826" y="0"/>
                  </a:lnTo>
                  <a:lnTo>
                    <a:pt x="843330" y="1113485"/>
                  </a:lnTo>
                  <a:lnTo>
                    <a:pt x="30480" y="0"/>
                  </a:lnTo>
                  <a:lnTo>
                    <a:pt x="0" y="22860"/>
                  </a:lnTo>
                  <a:lnTo>
                    <a:pt x="819569" y="1146048"/>
                  </a:lnTo>
                  <a:lnTo>
                    <a:pt x="0" y="2269236"/>
                  </a:lnTo>
                  <a:lnTo>
                    <a:pt x="30480" y="2292096"/>
                  </a:lnTo>
                  <a:lnTo>
                    <a:pt x="843330" y="1178623"/>
                  </a:lnTo>
                  <a:lnTo>
                    <a:pt x="1655826" y="2292096"/>
                  </a:lnTo>
                  <a:lnTo>
                    <a:pt x="1687068" y="2269236"/>
                  </a:lnTo>
                  <a:lnTo>
                    <a:pt x="867117" y="1146048"/>
                  </a:lnTo>
                  <a:lnTo>
                    <a:pt x="16870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058656" y="2570362"/>
            <a:ext cx="2307590" cy="2347595"/>
            <a:chOff x="9058656" y="2570362"/>
            <a:chExt cx="2307590" cy="2347595"/>
          </a:xfrm>
        </p:grpSpPr>
        <p:sp>
          <p:nvSpPr>
            <p:cNvPr id="12" name="object 12"/>
            <p:cNvSpPr/>
            <p:nvPr/>
          </p:nvSpPr>
          <p:spPr>
            <a:xfrm>
              <a:off x="9058656" y="2570362"/>
              <a:ext cx="2307185" cy="21936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93174" y="2625851"/>
              <a:ext cx="1687195" cy="2292350"/>
            </a:xfrm>
            <a:custGeom>
              <a:avLst/>
              <a:gdLst/>
              <a:ahLst/>
              <a:cxnLst/>
              <a:rect l="l" t="t" r="r" b="b"/>
              <a:pathLst>
                <a:path w="1687195" h="2292350">
                  <a:moveTo>
                    <a:pt x="1687068" y="22860"/>
                  </a:moveTo>
                  <a:lnTo>
                    <a:pt x="1656588" y="0"/>
                  </a:lnTo>
                  <a:lnTo>
                    <a:pt x="843724" y="1113485"/>
                  </a:lnTo>
                  <a:lnTo>
                    <a:pt x="31242" y="0"/>
                  </a:lnTo>
                  <a:lnTo>
                    <a:pt x="0" y="22860"/>
                  </a:lnTo>
                  <a:lnTo>
                    <a:pt x="819937" y="1146048"/>
                  </a:lnTo>
                  <a:lnTo>
                    <a:pt x="0" y="2269236"/>
                  </a:lnTo>
                  <a:lnTo>
                    <a:pt x="31242" y="2292096"/>
                  </a:lnTo>
                  <a:lnTo>
                    <a:pt x="843724" y="1178623"/>
                  </a:lnTo>
                  <a:lnTo>
                    <a:pt x="1656588" y="2292096"/>
                  </a:lnTo>
                  <a:lnTo>
                    <a:pt x="1687068" y="2269236"/>
                  </a:lnTo>
                  <a:lnTo>
                    <a:pt x="867486" y="1146048"/>
                  </a:lnTo>
                  <a:lnTo>
                    <a:pt x="16870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49828" y="2638298"/>
            <a:ext cx="10363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0.247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4223" y="2619241"/>
            <a:ext cx="10363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0.152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3956" y="2619241"/>
            <a:ext cx="10363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0.048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465" y="2619241"/>
            <a:ext cx="10363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 smtClean="0">
                <a:latin typeface="Trebuchet MS"/>
                <a:cs typeface="Trebuchet MS"/>
              </a:rPr>
              <a:t>0.029</a:t>
            </a:r>
            <a:r>
              <a:rPr sz="2000" spc="-240" dirty="0" smtClean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bits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1494536" y="5851525"/>
            <a:ext cx="612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35" dirty="0" smtClean="0">
                <a:latin typeface="Trebuchet MS"/>
                <a:cs typeface="Trebuchet MS"/>
              </a:rPr>
              <a:t>A:</a:t>
            </a:r>
            <a:r>
              <a:rPr lang="zh-TW" altLang="en-US" sz="2800" dirty="0" smtClean="0">
                <a:latin typeface="Trebuchet MS"/>
                <a:cs typeface="Trebuchet MS"/>
              </a:rPr>
              <a:t>選擇信息增益最多的屬性</a:t>
            </a:r>
            <a:r>
              <a:rPr lang="en-US" altLang="zh-TW" sz="2800" dirty="0" smtClean="0">
                <a:latin typeface="Trebuchet MS"/>
                <a:cs typeface="Trebuchet MS"/>
              </a:rPr>
              <a:t>(outlook)</a:t>
            </a:r>
            <a:r>
              <a:rPr lang="zh-TW" altLang="en-US" sz="2800" dirty="0" smtClean="0">
                <a:latin typeface="Trebuchet MS"/>
                <a:cs typeface="Trebuchet MS"/>
              </a:rPr>
              <a:t>！</a:t>
            </a:r>
            <a:endParaRPr lang="zh-TW" altLang="en-US" sz="2800" dirty="0">
              <a:latin typeface="Trebuchet MS"/>
              <a:cs typeface="Trebuchet M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94536" y="2209800"/>
            <a:ext cx="3077464" cy="312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5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21336" y="1275046"/>
            <a:ext cx="37741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65" dirty="0" smtClean="0">
                <a:latin typeface="Trebuchet MS"/>
                <a:cs typeface="Trebuchet MS"/>
              </a:rPr>
              <a:t>以此類推繼續</a:t>
            </a:r>
            <a:r>
              <a:rPr lang="zh-TW" altLang="en-US" sz="2800" b="1" spc="-65" dirty="0" smtClean="0">
                <a:latin typeface="Trebuchet MS"/>
                <a:cs typeface="Trebuchet MS"/>
              </a:rPr>
              <a:t>分支</a:t>
            </a:r>
            <a:r>
              <a:rPr lang="en-US" altLang="zh-TW" sz="2800" b="1" spc="-65" dirty="0" smtClean="0">
                <a:latin typeface="Trebuchet MS"/>
                <a:cs typeface="Trebuchet MS"/>
              </a:rPr>
              <a:t>…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5" y="2653631"/>
            <a:ext cx="3774186" cy="2929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29600" y="2604835"/>
            <a:ext cx="3019807" cy="3119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8431" y="2640291"/>
            <a:ext cx="2872613" cy="3083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86200" y="970551"/>
            <a:ext cx="3884317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latin typeface="Trebuchet MS"/>
                <a:cs typeface="Trebuchet MS"/>
              </a:rPr>
              <a:t>gain(</a:t>
            </a:r>
            <a:r>
              <a:rPr sz="2000" i="1" spc="-120" dirty="0">
                <a:latin typeface="Trebuchet MS"/>
                <a:cs typeface="Trebuchet MS"/>
              </a:rPr>
              <a:t>temperature</a:t>
            </a:r>
            <a:r>
              <a:rPr sz="2000" spc="-120" dirty="0">
                <a:latin typeface="Trebuchet MS"/>
                <a:cs typeface="Trebuchet MS"/>
              </a:rPr>
              <a:t>) </a:t>
            </a:r>
            <a:r>
              <a:rPr sz="2000" spc="-55" dirty="0">
                <a:latin typeface="Trebuchet MS"/>
                <a:cs typeface="Trebuchet MS"/>
              </a:rPr>
              <a:t>= </a:t>
            </a:r>
            <a:r>
              <a:rPr sz="2000" spc="-75" dirty="0">
                <a:latin typeface="Trebuchet MS"/>
                <a:cs typeface="Trebuchet MS"/>
              </a:rPr>
              <a:t>0.571</a:t>
            </a:r>
            <a:r>
              <a:rPr sz="2000" spc="-445" dirty="0">
                <a:latin typeface="Trebuchet MS"/>
                <a:cs typeface="Trebuchet MS"/>
              </a:rPr>
              <a:t> </a:t>
            </a:r>
            <a:r>
              <a:rPr sz="2000" spc="-85" dirty="0" smtClean="0">
                <a:latin typeface="Trebuchet MS"/>
                <a:cs typeface="Trebuchet MS"/>
              </a:rPr>
              <a:t>bits</a:t>
            </a:r>
            <a:r>
              <a:rPr lang="en-US" altLang="zh-TW" sz="2000" spc="-85" dirty="0">
                <a:latin typeface="Trebuchet MS"/>
                <a:cs typeface="Trebuchet MS"/>
              </a:rPr>
              <a:t> </a:t>
            </a:r>
            <a:r>
              <a:rPr lang="zh-TW" altLang="en-US" sz="2000" spc="-85" dirty="0" smtClean="0">
                <a:latin typeface="Trebuchet MS"/>
                <a:cs typeface="Trebuchet MS"/>
              </a:rPr>
              <a:t> </a:t>
            </a:r>
            <a:r>
              <a:rPr lang="en-US" altLang="zh-TW" sz="2000" spc="-85" dirty="0" smtClean="0">
                <a:latin typeface="Trebuchet MS"/>
                <a:cs typeface="Trebuchet MS"/>
              </a:rPr>
              <a:t>(</a:t>
            </a:r>
            <a:r>
              <a:rPr lang="en-US" altLang="zh-TW" sz="2000" spc="-85" dirty="0">
                <a:latin typeface="Trebuchet MS"/>
                <a:cs typeface="Trebuchet MS"/>
              </a:rPr>
              <a:t>X)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6200" y="1275046"/>
            <a:ext cx="1515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spc="-100" dirty="0">
                <a:latin typeface="Trebuchet MS"/>
                <a:cs typeface="Trebuchet MS"/>
              </a:rPr>
              <a:t>gain(</a:t>
            </a:r>
            <a:r>
              <a:rPr sz="2000" i="1" spc="-100" dirty="0">
                <a:latin typeface="Trebuchet MS"/>
                <a:cs typeface="Trebuchet MS"/>
              </a:rPr>
              <a:t>windy</a:t>
            </a:r>
            <a:r>
              <a:rPr sz="2000" spc="-100" dirty="0">
                <a:latin typeface="Trebuchet MS"/>
                <a:cs typeface="Trebuchet MS"/>
              </a:rPr>
              <a:t>)  </a:t>
            </a:r>
            <a:r>
              <a:rPr sz="2000" spc="-114" dirty="0">
                <a:latin typeface="Trebuchet MS"/>
                <a:cs typeface="Trebuchet MS"/>
              </a:rPr>
              <a:t>g</a:t>
            </a:r>
            <a:r>
              <a:rPr sz="2000" spc="-85" dirty="0">
                <a:latin typeface="Trebuchet MS"/>
                <a:cs typeface="Trebuchet MS"/>
              </a:rPr>
              <a:t>a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50" dirty="0">
                <a:latin typeface="Trebuchet MS"/>
                <a:cs typeface="Trebuchet MS"/>
              </a:rPr>
              <a:t>n</a:t>
            </a:r>
            <a:r>
              <a:rPr sz="2000" spc="-130" dirty="0">
                <a:latin typeface="Trebuchet MS"/>
                <a:cs typeface="Trebuchet MS"/>
              </a:rPr>
              <a:t>(</a:t>
            </a:r>
            <a:r>
              <a:rPr sz="2000" i="1" spc="-130" dirty="0">
                <a:latin typeface="Trebuchet MS"/>
                <a:cs typeface="Trebuchet MS"/>
              </a:rPr>
              <a:t>humidi</a:t>
            </a:r>
            <a:r>
              <a:rPr sz="2000" i="1" spc="-95" dirty="0">
                <a:latin typeface="Trebuchet MS"/>
                <a:cs typeface="Trebuchet MS"/>
              </a:rPr>
              <a:t>t</a:t>
            </a:r>
            <a:r>
              <a:rPr sz="2000" i="1" spc="-90" dirty="0">
                <a:latin typeface="Trebuchet MS"/>
                <a:cs typeface="Trebuchet MS"/>
              </a:rPr>
              <a:t>y</a:t>
            </a:r>
            <a:r>
              <a:rPr sz="2000" spc="-130" dirty="0"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4247" y="1275046"/>
            <a:ext cx="2211070" cy="75405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5" dirty="0">
                <a:latin typeface="Trebuchet MS"/>
                <a:cs typeface="Trebuchet MS"/>
              </a:rPr>
              <a:t>= </a:t>
            </a:r>
            <a:r>
              <a:rPr sz="2000" spc="-75" dirty="0">
                <a:latin typeface="Trebuchet MS"/>
                <a:cs typeface="Trebuchet MS"/>
              </a:rPr>
              <a:t>0.020</a:t>
            </a:r>
            <a:r>
              <a:rPr sz="2000" spc="-345" dirty="0">
                <a:latin typeface="Trebuchet MS"/>
                <a:cs typeface="Trebuchet MS"/>
              </a:rPr>
              <a:t> </a:t>
            </a:r>
            <a:r>
              <a:rPr sz="2000" spc="-85" dirty="0" smtClean="0">
                <a:latin typeface="Trebuchet MS"/>
                <a:cs typeface="Trebuchet MS"/>
              </a:rPr>
              <a:t>bits</a:t>
            </a:r>
            <a:r>
              <a:rPr lang="zh-TW" altLang="en-US" sz="2000" spc="-85" dirty="0" smtClean="0">
                <a:latin typeface="Trebuchet MS"/>
                <a:cs typeface="Trebuchet MS"/>
              </a:rPr>
              <a:t> </a:t>
            </a:r>
            <a:r>
              <a:rPr lang="en-US" altLang="zh-TW" sz="2000" spc="-85" dirty="0" smtClean="0">
                <a:latin typeface="Trebuchet MS"/>
                <a:cs typeface="Trebuchet MS"/>
              </a:rPr>
              <a:t>(X)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5" dirty="0">
                <a:latin typeface="Trebuchet MS"/>
                <a:cs typeface="Trebuchet MS"/>
              </a:rPr>
              <a:t>= </a:t>
            </a:r>
            <a:r>
              <a:rPr sz="2000" spc="-75" dirty="0">
                <a:latin typeface="Trebuchet MS"/>
                <a:cs typeface="Trebuchet MS"/>
              </a:rPr>
              <a:t>0.971</a:t>
            </a:r>
            <a:r>
              <a:rPr sz="2000" spc="-345" dirty="0">
                <a:latin typeface="Trebuchet MS"/>
                <a:cs typeface="Trebuchet MS"/>
              </a:rPr>
              <a:t> </a:t>
            </a:r>
            <a:r>
              <a:rPr sz="2000" spc="-85" dirty="0" smtClean="0">
                <a:latin typeface="Trebuchet MS"/>
                <a:cs typeface="Trebuchet MS"/>
              </a:rPr>
              <a:t>bits</a:t>
            </a:r>
            <a:r>
              <a:rPr lang="zh-TW" altLang="en-US" sz="2000" spc="-85" dirty="0" smtClean="0">
                <a:latin typeface="Trebuchet MS"/>
                <a:cs typeface="Trebuchet MS"/>
              </a:rPr>
              <a:t> </a:t>
            </a:r>
            <a:r>
              <a:rPr lang="en-US" altLang="zh-TW" sz="2000" spc="-85" dirty="0" smtClean="0">
                <a:latin typeface="Trebuchet MS"/>
                <a:cs typeface="Trebuchet MS"/>
              </a:rPr>
              <a:t>(O)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24800" y="4795215"/>
            <a:ext cx="2286000" cy="114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199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0" dirty="0"/>
              <a:t>Lesson </a:t>
            </a:r>
            <a:r>
              <a:rPr sz="3200" spc="-280" dirty="0"/>
              <a:t>3.4 </a:t>
            </a:r>
            <a:r>
              <a:rPr lang="zh-TW" altLang="en-US" sz="3200" spc="-185" dirty="0" smtClean="0"/>
              <a:t>決策樹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94536" y="1422908"/>
            <a:ext cx="6192520" cy="2682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70" dirty="0" smtClean="0">
                <a:latin typeface="Trebuchet MS"/>
                <a:cs typeface="Trebuchet MS"/>
              </a:rPr>
              <a:t>在天氣資料上使用</a:t>
            </a:r>
            <a:r>
              <a:rPr lang="en-US" altLang="zh-TW" sz="2800" b="1" spc="-170" dirty="0" smtClean="0">
                <a:latin typeface="Trebuchet MS"/>
                <a:cs typeface="Trebuchet MS"/>
              </a:rPr>
              <a:t>J48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開啟</a:t>
            </a:r>
            <a:r>
              <a:rPr lang="zh-TW" altLang="en-US" sz="2400" spc="-75" dirty="0">
                <a:latin typeface="Trebuchet MS"/>
                <a:cs typeface="Trebuchet MS"/>
              </a:rPr>
              <a:t>檔案</a:t>
            </a:r>
            <a:r>
              <a:rPr sz="2400" b="1" spc="-155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weather.nominal.arff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75" dirty="0" smtClean="0">
                <a:latin typeface="Trebuchet MS"/>
                <a:cs typeface="Trebuchet MS"/>
              </a:rPr>
              <a:t>選</a:t>
            </a:r>
            <a:r>
              <a:rPr lang="zh-TW" altLang="en-US" sz="2400" spc="-75" dirty="0">
                <a:latin typeface="Trebuchet MS"/>
                <a:cs typeface="Trebuchet MS"/>
              </a:rPr>
              <a:t>擇</a:t>
            </a:r>
            <a:r>
              <a:rPr sz="2400" spc="-155" dirty="0" smtClean="0">
                <a:latin typeface="Trebuchet MS"/>
                <a:cs typeface="Trebuchet MS"/>
              </a:rPr>
              <a:t>J48</a:t>
            </a:r>
            <a:r>
              <a:rPr lang="zh-TW" altLang="en-US" sz="2400" spc="-155" dirty="0" smtClean="0">
                <a:latin typeface="Trebuchet MS"/>
                <a:cs typeface="Trebuchet MS"/>
              </a:rPr>
              <a:t>決策樹學習器</a:t>
            </a:r>
            <a:r>
              <a:rPr sz="2400" spc="-455" dirty="0" smtClean="0">
                <a:latin typeface="Trebuchet MS"/>
                <a:cs typeface="Trebuchet MS"/>
              </a:rPr>
              <a:t> </a:t>
            </a:r>
            <a:r>
              <a:rPr sz="2400" spc="-195" dirty="0">
                <a:latin typeface="Trebuchet MS"/>
                <a:cs typeface="Trebuchet MS"/>
              </a:rPr>
              <a:t>(</a:t>
            </a:r>
            <a:r>
              <a:rPr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trees</a:t>
            </a:r>
            <a:r>
              <a:rPr lang="zh-TW" altLang="en-US"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資料夾下的</a:t>
            </a:r>
            <a:r>
              <a:rPr sz="2400" b="1" spc="-195" dirty="0" smtClean="0">
                <a:solidFill>
                  <a:srgbClr val="FF0000"/>
                </a:solidFill>
                <a:latin typeface="Trebuchet MS"/>
                <a:cs typeface="Trebuchet MS"/>
              </a:rPr>
              <a:t>J48</a:t>
            </a:r>
            <a:r>
              <a:rPr sz="2400" spc="-195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100" dirty="0" smtClean="0">
                <a:latin typeface="Trebuchet MS"/>
                <a:cs typeface="Trebuchet MS"/>
              </a:rPr>
              <a:t>查看這棵樹</a:t>
            </a:r>
            <a:endParaRPr sz="2400" dirty="0">
              <a:latin typeface="Trebuchet MS"/>
              <a:cs typeface="Trebuchet MS"/>
            </a:endParaRPr>
          </a:p>
          <a:p>
            <a:pPr marL="710565" indent="-483234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710565" algn="l"/>
                <a:tab pos="711200" algn="l"/>
              </a:tabLst>
            </a:pPr>
            <a:r>
              <a:rPr lang="zh-TW" altLang="en-US" sz="2400" spc="-55" dirty="0" smtClean="0">
                <a:latin typeface="Trebuchet MS"/>
                <a:cs typeface="Trebuchet MS"/>
              </a:rPr>
              <a:t>使用右鍵點擊打</a:t>
            </a:r>
            <a:r>
              <a:rPr lang="zh-TW" altLang="en-US" sz="2400" spc="-55" dirty="0">
                <a:latin typeface="Trebuchet MS"/>
                <a:cs typeface="Trebuchet MS"/>
              </a:rPr>
              <a:t>開選單將樹視覺化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07518"/>
            <a:ext cx="4372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z="3200" spc="-200" dirty="0"/>
              <a:t>Lesson </a:t>
            </a:r>
            <a:r>
              <a:rPr lang="en-US" altLang="zh-TW" sz="3200" spc="-280" dirty="0"/>
              <a:t>3.4 </a:t>
            </a:r>
            <a:r>
              <a:rPr lang="zh-TW" altLang="en-US" sz="3200" spc="-185" dirty="0"/>
              <a:t>決策樹</a:t>
            </a:r>
            <a:endParaRPr sz="3200" dirty="0"/>
          </a:p>
        </p:txBody>
      </p:sp>
      <p:sp>
        <p:nvSpPr>
          <p:cNvPr id="11" name="object 3"/>
          <p:cNvSpPr txBox="1"/>
          <p:nvPr/>
        </p:nvSpPr>
        <p:spPr>
          <a:xfrm>
            <a:off x="609600" y="914400"/>
            <a:ext cx="102402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175" dirty="0" smtClean="0">
                <a:latin typeface="Trebuchet MS"/>
                <a:cs typeface="Trebuchet MS"/>
              </a:rPr>
              <a:t>1.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開啟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Weka</a:t>
            </a:r>
            <a:r>
              <a:rPr lang="zh-TW" altLang="en-US" sz="2800" b="1" spc="-175" dirty="0" smtClean="0">
                <a:latin typeface="Trebuchet MS"/>
                <a:cs typeface="Trebuchet MS"/>
              </a:rPr>
              <a:t>的</a:t>
            </a:r>
            <a:r>
              <a:rPr lang="en-US" altLang="zh-TW" sz="2800" b="1" spc="-175" dirty="0" smtClean="0">
                <a:latin typeface="Trebuchet MS"/>
                <a:cs typeface="Trebuchet MS"/>
              </a:rPr>
              <a:t>Explorer</a:t>
            </a:r>
            <a:endParaRPr sz="2800" dirty="0" smtClean="0">
              <a:latin typeface="Trebuchet MS"/>
              <a:cs typeface="Trebuchet M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9606"/>
            <a:ext cx="7162800" cy="50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5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</TotalTime>
  <Words>9813</Words>
  <Application>Microsoft Office PowerPoint</Application>
  <PresentationFormat>寬螢幕</PresentationFormat>
  <Paragraphs>2395</Paragraphs>
  <Slides>194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194</vt:i4>
      </vt:variant>
    </vt:vector>
  </HeadingPairs>
  <TitlesOfParts>
    <vt:vector size="204" baseType="lpstr">
      <vt:lpstr>新細明體</vt:lpstr>
      <vt:lpstr>Arial</vt:lpstr>
      <vt:lpstr>Calibri</vt:lpstr>
      <vt:lpstr>Courier New</vt:lpstr>
      <vt:lpstr>Symbol</vt:lpstr>
      <vt:lpstr>Tahoma</vt:lpstr>
      <vt:lpstr>Times New Roman</vt:lpstr>
      <vt:lpstr>Trebuchet MS</vt:lpstr>
      <vt:lpstr>Wingdings</vt:lpstr>
      <vt:lpstr>Office Theme</vt:lpstr>
      <vt:lpstr>Data Mining with Weka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Lesson 3.1 簡單第一！</vt:lpstr>
      <vt:lpstr>Data Mining with Weka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Lesson 3.2 過度擬合</vt:lpstr>
      <vt:lpstr>Data Mining with Weka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Lesson 3.3 使用概率</vt:lpstr>
      <vt:lpstr>Data Mining with Weka</vt:lpstr>
      <vt:lpstr>Lesson 3.4 決策樹</vt:lpstr>
      <vt:lpstr>Lesson 3.4 決策樹</vt:lpstr>
      <vt:lpstr>PowerPoint 簡報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Lesson 3.4 決策樹</vt:lpstr>
      <vt:lpstr>Data Mining with Weka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Lesson 3.5 修剪的決策樹</vt:lpstr>
      <vt:lpstr>Data Mining with Weka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3.2 過度擬合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Lesson 3.6 最近鄰居法</vt:lpstr>
      <vt:lpstr>Data Mining with Weka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 (Class 3) - 2013</dc:title>
  <dc:creator>Ian H. Witten</dc:creator>
  <cp:keywords>Weka; University of Waikato; data mining</cp:keywords>
  <cp:lastModifiedBy>Windows 使用者</cp:lastModifiedBy>
  <cp:revision>164</cp:revision>
  <dcterms:created xsi:type="dcterms:W3CDTF">2020-09-29T01:24:13Z</dcterms:created>
  <dcterms:modified xsi:type="dcterms:W3CDTF">2020-11-03T03:26:01Z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2013-09-15T00:00:00Z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2020-09-29T00:00:00Z</vt:filetime>
  </property>
</Properties>
</file>